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1022" r:id="rId11"/>
    <p:sldId id="266" r:id="rId12"/>
    <p:sldId id="267" r:id="rId13"/>
    <p:sldId id="265" r:id="rId14"/>
    <p:sldId id="1023" r:id="rId15"/>
    <p:sldId id="491" r:id="rId16"/>
    <p:sldId id="1025" r:id="rId17"/>
    <p:sldId id="489" r:id="rId18"/>
    <p:sldId id="486" r:id="rId19"/>
    <p:sldId id="1021" r:id="rId20"/>
    <p:sldId id="488" r:id="rId21"/>
    <p:sldId id="487" r:id="rId22"/>
    <p:sldId id="492" r:id="rId23"/>
    <p:sldId id="449" r:id="rId24"/>
    <p:sldId id="450" r:id="rId25"/>
    <p:sldId id="451" r:id="rId26"/>
    <p:sldId id="413" r:id="rId27"/>
    <p:sldId id="468" r:id="rId28"/>
    <p:sldId id="463" r:id="rId29"/>
    <p:sldId id="458" r:id="rId30"/>
    <p:sldId id="460" r:id="rId31"/>
    <p:sldId id="459" r:id="rId32"/>
    <p:sldId id="411" r:id="rId33"/>
    <p:sldId id="392" r:id="rId34"/>
    <p:sldId id="466" r:id="rId35"/>
    <p:sldId id="467" r:id="rId36"/>
    <p:sldId id="464" r:id="rId37"/>
    <p:sldId id="462" r:id="rId38"/>
    <p:sldId id="409" r:id="rId39"/>
    <p:sldId id="1020" r:id="rId40"/>
    <p:sldId id="401" r:id="rId41"/>
    <p:sldId id="378" r:id="rId42"/>
    <p:sldId id="479" r:id="rId43"/>
    <p:sldId id="400" r:id="rId44"/>
    <p:sldId id="406" r:id="rId4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E8C1-C3E7-4AEB-AA38-CC930AC17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PT"/>
        </a:p>
      </dgm:t>
    </dgm:pt>
    <dgm:pt modelId="{6FDBF258-B871-4DB8-99BD-44BCDB9603BA}">
      <dgm:prSet phldrT="[Text]"/>
      <dgm:spPr/>
      <dgm:t>
        <a:bodyPr/>
        <a:lstStyle/>
        <a:p>
          <a:r>
            <a:rPr lang="pt-PT" dirty="0"/>
            <a:t>Fundamentos básicos</a:t>
          </a:r>
        </a:p>
      </dgm:t>
    </dgm:pt>
    <dgm:pt modelId="{173A52B7-C1A1-45F5-B1D9-33B384F9C6D5}" type="parTrans" cxnId="{DFEE8599-B42D-4FFB-9F83-90D70BE2D150}">
      <dgm:prSet/>
      <dgm:spPr/>
      <dgm:t>
        <a:bodyPr/>
        <a:lstStyle/>
        <a:p>
          <a:endParaRPr lang="pt-PT"/>
        </a:p>
      </dgm:t>
    </dgm:pt>
    <dgm:pt modelId="{0F6D30E4-0D5B-438F-8C11-D5DA770E687F}" type="sibTrans" cxnId="{DFEE8599-B42D-4FFB-9F83-90D70BE2D150}">
      <dgm:prSet/>
      <dgm:spPr/>
      <dgm:t>
        <a:bodyPr/>
        <a:lstStyle/>
        <a:p>
          <a:endParaRPr lang="pt-PT"/>
        </a:p>
      </dgm:t>
    </dgm:pt>
    <dgm:pt modelId="{3D5DAAFA-5AC9-4544-B733-C4E6AEF263E1}">
      <dgm:prSet phldrT="[Text]"/>
      <dgm:spPr/>
      <dgm:t>
        <a:bodyPr/>
        <a:lstStyle/>
        <a:p>
          <a:r>
            <a:rPr lang="pt-PT" dirty="0"/>
            <a:t>Introdução à Gestão</a:t>
          </a:r>
        </a:p>
      </dgm:t>
    </dgm:pt>
    <dgm:pt modelId="{B60D9FA5-DC98-40AA-B9FE-7821BA28FF8F}" type="parTrans" cxnId="{9DFA57E0-A0C7-4CEE-8B37-CC0F88DF5C03}">
      <dgm:prSet/>
      <dgm:spPr/>
      <dgm:t>
        <a:bodyPr/>
        <a:lstStyle/>
        <a:p>
          <a:endParaRPr lang="pt-PT"/>
        </a:p>
      </dgm:t>
    </dgm:pt>
    <dgm:pt modelId="{506542D6-2D4B-4EBD-928D-A1560B2A42F9}" type="sibTrans" cxnId="{9DFA57E0-A0C7-4CEE-8B37-CC0F88DF5C03}">
      <dgm:prSet/>
      <dgm:spPr/>
      <dgm:t>
        <a:bodyPr/>
        <a:lstStyle/>
        <a:p>
          <a:endParaRPr lang="pt-PT"/>
        </a:p>
      </dgm:t>
    </dgm:pt>
    <dgm:pt modelId="{8FB392DB-FF06-456C-9101-B307F527A188}">
      <dgm:prSet phldrT="[Text]"/>
      <dgm:spPr/>
      <dgm:t>
        <a:bodyPr/>
        <a:lstStyle/>
        <a:p>
          <a:r>
            <a:rPr lang="pt-PT" dirty="0"/>
            <a:t>Teorias de Gestão</a:t>
          </a:r>
        </a:p>
      </dgm:t>
    </dgm:pt>
    <dgm:pt modelId="{890F7433-A3CD-4ACC-B470-CF89168C7FD0}" type="parTrans" cxnId="{478A6681-678B-425A-9BFE-0EEAE4118352}">
      <dgm:prSet/>
      <dgm:spPr/>
      <dgm:t>
        <a:bodyPr/>
        <a:lstStyle/>
        <a:p>
          <a:endParaRPr lang="pt-PT"/>
        </a:p>
      </dgm:t>
    </dgm:pt>
    <dgm:pt modelId="{19819046-E2D8-4725-8BED-80B01801FD45}" type="sibTrans" cxnId="{478A6681-678B-425A-9BFE-0EEAE4118352}">
      <dgm:prSet/>
      <dgm:spPr/>
      <dgm:t>
        <a:bodyPr/>
        <a:lstStyle/>
        <a:p>
          <a:endParaRPr lang="pt-PT"/>
        </a:p>
      </dgm:t>
    </dgm:pt>
    <dgm:pt modelId="{26810F0F-97E4-4A05-B627-A7290A375979}">
      <dgm:prSet/>
      <dgm:spPr/>
      <dgm:t>
        <a:bodyPr/>
        <a:lstStyle/>
        <a:p>
          <a:r>
            <a:rPr lang="pt-PT" dirty="0"/>
            <a:t>Gestão de Organizações</a:t>
          </a:r>
        </a:p>
      </dgm:t>
    </dgm:pt>
    <dgm:pt modelId="{B7EBAEE2-53D2-4E14-98DA-442E093AD055}" type="parTrans" cxnId="{75893068-35CB-46B0-AD32-4A05343F5A67}">
      <dgm:prSet/>
      <dgm:spPr/>
      <dgm:t>
        <a:bodyPr/>
        <a:lstStyle/>
        <a:p>
          <a:endParaRPr lang="pt-PT"/>
        </a:p>
      </dgm:t>
    </dgm:pt>
    <dgm:pt modelId="{33BC9F69-EC59-430C-A4D4-987F1C3ED867}" type="sibTrans" cxnId="{75893068-35CB-46B0-AD32-4A05343F5A67}">
      <dgm:prSet/>
      <dgm:spPr/>
      <dgm:t>
        <a:bodyPr/>
        <a:lstStyle/>
        <a:p>
          <a:endParaRPr lang="pt-PT"/>
        </a:p>
      </dgm:t>
    </dgm:pt>
    <dgm:pt modelId="{905566E8-46E0-437E-9AE7-13A605BC871F}" type="pres">
      <dgm:prSet presAssocID="{CC23E8C1-C3E7-4AEB-AA38-CC930AC175A7}" presName="linear" presStyleCnt="0">
        <dgm:presLayoutVars>
          <dgm:dir/>
          <dgm:animLvl val="lvl"/>
          <dgm:resizeHandles val="exact"/>
        </dgm:presLayoutVars>
      </dgm:prSet>
      <dgm:spPr/>
      <dgm:t>
        <a:bodyPr/>
        <a:lstStyle/>
        <a:p>
          <a:endParaRPr lang="pt-BR"/>
        </a:p>
      </dgm:t>
    </dgm:pt>
    <dgm:pt modelId="{0E375A18-F97E-4B82-81AA-4C2EEA5EE4F6}" type="pres">
      <dgm:prSet presAssocID="{6FDBF258-B871-4DB8-99BD-44BCDB9603BA}" presName="parentLin" presStyleCnt="0"/>
      <dgm:spPr/>
    </dgm:pt>
    <dgm:pt modelId="{F751410C-CD81-4540-BF26-4FD854D475F1}" type="pres">
      <dgm:prSet presAssocID="{6FDBF258-B871-4DB8-99BD-44BCDB9603BA}" presName="parentLeftMargin" presStyleLbl="node1" presStyleIdx="0" presStyleCnt="4"/>
      <dgm:spPr/>
      <dgm:t>
        <a:bodyPr/>
        <a:lstStyle/>
        <a:p>
          <a:endParaRPr lang="pt-BR"/>
        </a:p>
      </dgm:t>
    </dgm:pt>
    <dgm:pt modelId="{36953496-6E77-48A0-8B24-B56C9C565B6D}" type="pres">
      <dgm:prSet presAssocID="{6FDBF258-B871-4DB8-99BD-44BCDB9603BA}" presName="parentText" presStyleLbl="node1" presStyleIdx="0" presStyleCnt="4">
        <dgm:presLayoutVars>
          <dgm:chMax val="0"/>
          <dgm:bulletEnabled val="1"/>
        </dgm:presLayoutVars>
      </dgm:prSet>
      <dgm:spPr/>
      <dgm:t>
        <a:bodyPr/>
        <a:lstStyle/>
        <a:p>
          <a:endParaRPr lang="pt-BR"/>
        </a:p>
      </dgm:t>
    </dgm:pt>
    <dgm:pt modelId="{D8DCE229-B6A3-499D-9815-57B35D60AA85}" type="pres">
      <dgm:prSet presAssocID="{6FDBF258-B871-4DB8-99BD-44BCDB9603BA}" presName="negativeSpace" presStyleCnt="0"/>
      <dgm:spPr/>
    </dgm:pt>
    <dgm:pt modelId="{B3DAFAC6-DA92-4058-8D1E-B40E3C4E8571}" type="pres">
      <dgm:prSet presAssocID="{6FDBF258-B871-4DB8-99BD-44BCDB9603BA}" presName="childText" presStyleLbl="conFgAcc1" presStyleIdx="0" presStyleCnt="4">
        <dgm:presLayoutVars>
          <dgm:bulletEnabled val="1"/>
        </dgm:presLayoutVars>
      </dgm:prSet>
      <dgm:spPr/>
    </dgm:pt>
    <dgm:pt modelId="{80C4D761-14E3-4CE2-82A4-2380C7344612}" type="pres">
      <dgm:prSet presAssocID="{0F6D30E4-0D5B-438F-8C11-D5DA770E687F}" presName="spaceBetweenRectangles" presStyleCnt="0"/>
      <dgm:spPr/>
    </dgm:pt>
    <dgm:pt modelId="{B1E38E06-FCA6-4164-84FD-A77DDB614119}" type="pres">
      <dgm:prSet presAssocID="{3D5DAAFA-5AC9-4544-B733-C4E6AEF263E1}" presName="parentLin" presStyleCnt="0"/>
      <dgm:spPr/>
    </dgm:pt>
    <dgm:pt modelId="{E8DB0CB5-2E23-40CF-AC82-75461122FD0C}" type="pres">
      <dgm:prSet presAssocID="{3D5DAAFA-5AC9-4544-B733-C4E6AEF263E1}" presName="parentLeftMargin" presStyleLbl="node1" presStyleIdx="0" presStyleCnt="4"/>
      <dgm:spPr/>
      <dgm:t>
        <a:bodyPr/>
        <a:lstStyle/>
        <a:p>
          <a:endParaRPr lang="pt-BR"/>
        </a:p>
      </dgm:t>
    </dgm:pt>
    <dgm:pt modelId="{D0103D66-D2FD-4204-A2BE-F6975E9BA3B2}" type="pres">
      <dgm:prSet presAssocID="{3D5DAAFA-5AC9-4544-B733-C4E6AEF263E1}" presName="parentText" presStyleLbl="node1" presStyleIdx="1" presStyleCnt="4">
        <dgm:presLayoutVars>
          <dgm:chMax val="0"/>
          <dgm:bulletEnabled val="1"/>
        </dgm:presLayoutVars>
      </dgm:prSet>
      <dgm:spPr/>
      <dgm:t>
        <a:bodyPr/>
        <a:lstStyle/>
        <a:p>
          <a:endParaRPr lang="pt-BR"/>
        </a:p>
      </dgm:t>
    </dgm:pt>
    <dgm:pt modelId="{601A9EE0-9056-45C6-9144-D834A4BD0EEC}" type="pres">
      <dgm:prSet presAssocID="{3D5DAAFA-5AC9-4544-B733-C4E6AEF263E1}" presName="negativeSpace" presStyleCnt="0"/>
      <dgm:spPr/>
    </dgm:pt>
    <dgm:pt modelId="{35DE6435-E5D0-4FC0-A28E-4D0E5C730D44}" type="pres">
      <dgm:prSet presAssocID="{3D5DAAFA-5AC9-4544-B733-C4E6AEF263E1}" presName="childText" presStyleLbl="conFgAcc1" presStyleIdx="1" presStyleCnt="4">
        <dgm:presLayoutVars>
          <dgm:bulletEnabled val="1"/>
        </dgm:presLayoutVars>
      </dgm:prSet>
      <dgm:spPr/>
    </dgm:pt>
    <dgm:pt modelId="{90C3C6A6-4BF9-4F24-BE78-866ED2832877}" type="pres">
      <dgm:prSet presAssocID="{506542D6-2D4B-4EBD-928D-A1560B2A42F9}" presName="spaceBetweenRectangles" presStyleCnt="0"/>
      <dgm:spPr/>
    </dgm:pt>
    <dgm:pt modelId="{0D69E305-9D3E-43F6-B8D2-A5BFA41A068D}" type="pres">
      <dgm:prSet presAssocID="{8FB392DB-FF06-456C-9101-B307F527A188}" presName="parentLin" presStyleCnt="0"/>
      <dgm:spPr/>
    </dgm:pt>
    <dgm:pt modelId="{79A0F4E3-38FA-43DF-A7FF-882284728DB6}" type="pres">
      <dgm:prSet presAssocID="{8FB392DB-FF06-456C-9101-B307F527A188}" presName="parentLeftMargin" presStyleLbl="node1" presStyleIdx="1" presStyleCnt="4"/>
      <dgm:spPr/>
      <dgm:t>
        <a:bodyPr/>
        <a:lstStyle/>
        <a:p>
          <a:endParaRPr lang="pt-BR"/>
        </a:p>
      </dgm:t>
    </dgm:pt>
    <dgm:pt modelId="{90DE1728-5672-4735-ADA0-EE432CAFB552}" type="pres">
      <dgm:prSet presAssocID="{8FB392DB-FF06-456C-9101-B307F527A188}" presName="parentText" presStyleLbl="node1" presStyleIdx="2" presStyleCnt="4">
        <dgm:presLayoutVars>
          <dgm:chMax val="0"/>
          <dgm:bulletEnabled val="1"/>
        </dgm:presLayoutVars>
      </dgm:prSet>
      <dgm:spPr/>
      <dgm:t>
        <a:bodyPr/>
        <a:lstStyle/>
        <a:p>
          <a:endParaRPr lang="pt-BR"/>
        </a:p>
      </dgm:t>
    </dgm:pt>
    <dgm:pt modelId="{28F8215D-7650-477C-929E-26DD6D3DF6B6}" type="pres">
      <dgm:prSet presAssocID="{8FB392DB-FF06-456C-9101-B307F527A188}" presName="negativeSpace" presStyleCnt="0"/>
      <dgm:spPr/>
    </dgm:pt>
    <dgm:pt modelId="{EB6FFE3A-F416-4C2F-87C2-46731F889747}" type="pres">
      <dgm:prSet presAssocID="{8FB392DB-FF06-456C-9101-B307F527A188}" presName="childText" presStyleLbl="conFgAcc1" presStyleIdx="2" presStyleCnt="4">
        <dgm:presLayoutVars>
          <dgm:bulletEnabled val="1"/>
        </dgm:presLayoutVars>
      </dgm:prSet>
      <dgm:spPr/>
    </dgm:pt>
    <dgm:pt modelId="{3B66D81C-870D-445B-9849-FAC53F13DFE5}" type="pres">
      <dgm:prSet presAssocID="{19819046-E2D8-4725-8BED-80B01801FD45}" presName="spaceBetweenRectangles" presStyleCnt="0"/>
      <dgm:spPr/>
    </dgm:pt>
    <dgm:pt modelId="{53FB3C65-DDF9-4BD3-9EEE-9ACE2F61B759}" type="pres">
      <dgm:prSet presAssocID="{26810F0F-97E4-4A05-B627-A7290A375979}" presName="parentLin" presStyleCnt="0"/>
      <dgm:spPr/>
    </dgm:pt>
    <dgm:pt modelId="{D005DFCE-B0E9-4E99-9949-DA7A5979CE11}" type="pres">
      <dgm:prSet presAssocID="{26810F0F-97E4-4A05-B627-A7290A375979}" presName="parentLeftMargin" presStyleLbl="node1" presStyleIdx="2" presStyleCnt="4"/>
      <dgm:spPr/>
      <dgm:t>
        <a:bodyPr/>
        <a:lstStyle/>
        <a:p>
          <a:endParaRPr lang="pt-BR"/>
        </a:p>
      </dgm:t>
    </dgm:pt>
    <dgm:pt modelId="{36838277-D519-4651-A5FB-75E60BEB95BF}" type="pres">
      <dgm:prSet presAssocID="{26810F0F-97E4-4A05-B627-A7290A375979}" presName="parentText" presStyleLbl="node1" presStyleIdx="3" presStyleCnt="4">
        <dgm:presLayoutVars>
          <dgm:chMax val="0"/>
          <dgm:bulletEnabled val="1"/>
        </dgm:presLayoutVars>
      </dgm:prSet>
      <dgm:spPr/>
      <dgm:t>
        <a:bodyPr/>
        <a:lstStyle/>
        <a:p>
          <a:endParaRPr lang="pt-BR"/>
        </a:p>
      </dgm:t>
    </dgm:pt>
    <dgm:pt modelId="{FF3A1F48-00F0-4065-935C-C1925D561DA4}" type="pres">
      <dgm:prSet presAssocID="{26810F0F-97E4-4A05-B627-A7290A375979}" presName="negativeSpace" presStyleCnt="0"/>
      <dgm:spPr/>
    </dgm:pt>
    <dgm:pt modelId="{0EB4FF79-3D85-455F-B450-6BD78875B8BE}" type="pres">
      <dgm:prSet presAssocID="{26810F0F-97E4-4A05-B627-A7290A375979}" presName="childText" presStyleLbl="conFgAcc1" presStyleIdx="3" presStyleCnt="4">
        <dgm:presLayoutVars>
          <dgm:bulletEnabled val="1"/>
        </dgm:presLayoutVars>
      </dgm:prSet>
      <dgm:spPr/>
    </dgm:pt>
  </dgm:ptLst>
  <dgm:cxnLst>
    <dgm:cxn modelId="{489FEDD7-D9D0-42D3-948B-55176B4CDDCF}" type="presOf" srcId="{6FDBF258-B871-4DB8-99BD-44BCDB9603BA}" destId="{36953496-6E77-48A0-8B24-B56C9C565B6D}" srcOrd="1" destOrd="0" presId="urn:microsoft.com/office/officeart/2005/8/layout/list1"/>
    <dgm:cxn modelId="{BECE98DF-D0B6-4F7B-BFC4-7033C54F0025}" type="presOf" srcId="{26810F0F-97E4-4A05-B627-A7290A375979}" destId="{36838277-D519-4651-A5FB-75E60BEB95BF}" srcOrd="1" destOrd="0" presId="urn:microsoft.com/office/officeart/2005/8/layout/list1"/>
    <dgm:cxn modelId="{B1AADD6B-2BAD-40E5-9D20-3C97ADBD6257}" type="presOf" srcId="{6FDBF258-B871-4DB8-99BD-44BCDB9603BA}" destId="{F751410C-CD81-4540-BF26-4FD854D475F1}" srcOrd="0" destOrd="0" presId="urn:microsoft.com/office/officeart/2005/8/layout/list1"/>
    <dgm:cxn modelId="{0253385B-F1F6-4B6B-89F1-AE317881EB74}" type="presOf" srcId="{3D5DAAFA-5AC9-4544-B733-C4E6AEF263E1}" destId="{D0103D66-D2FD-4204-A2BE-F6975E9BA3B2}" srcOrd="1" destOrd="0" presId="urn:microsoft.com/office/officeart/2005/8/layout/list1"/>
    <dgm:cxn modelId="{478A6681-678B-425A-9BFE-0EEAE4118352}" srcId="{CC23E8C1-C3E7-4AEB-AA38-CC930AC175A7}" destId="{8FB392DB-FF06-456C-9101-B307F527A188}" srcOrd="2" destOrd="0" parTransId="{890F7433-A3CD-4ACC-B470-CF89168C7FD0}" sibTransId="{19819046-E2D8-4725-8BED-80B01801FD45}"/>
    <dgm:cxn modelId="{9DFA57E0-A0C7-4CEE-8B37-CC0F88DF5C03}" srcId="{CC23E8C1-C3E7-4AEB-AA38-CC930AC175A7}" destId="{3D5DAAFA-5AC9-4544-B733-C4E6AEF263E1}" srcOrd="1" destOrd="0" parTransId="{B60D9FA5-DC98-40AA-B9FE-7821BA28FF8F}" sibTransId="{506542D6-2D4B-4EBD-928D-A1560B2A42F9}"/>
    <dgm:cxn modelId="{664E83C2-5EA5-4FBD-BEE1-F41758953241}" type="presOf" srcId="{26810F0F-97E4-4A05-B627-A7290A375979}" destId="{D005DFCE-B0E9-4E99-9949-DA7A5979CE11}" srcOrd="0" destOrd="0" presId="urn:microsoft.com/office/officeart/2005/8/layout/list1"/>
    <dgm:cxn modelId="{80A6D4C1-D8BE-457E-9B8F-39526D36A575}" type="presOf" srcId="{CC23E8C1-C3E7-4AEB-AA38-CC930AC175A7}" destId="{905566E8-46E0-437E-9AE7-13A605BC871F}" srcOrd="0" destOrd="0" presId="urn:microsoft.com/office/officeart/2005/8/layout/list1"/>
    <dgm:cxn modelId="{278AE568-687D-4EAD-B33C-3D6156101184}" type="presOf" srcId="{8FB392DB-FF06-456C-9101-B307F527A188}" destId="{90DE1728-5672-4735-ADA0-EE432CAFB552}" srcOrd="1" destOrd="0" presId="urn:microsoft.com/office/officeart/2005/8/layout/list1"/>
    <dgm:cxn modelId="{75893068-35CB-46B0-AD32-4A05343F5A67}" srcId="{CC23E8C1-C3E7-4AEB-AA38-CC930AC175A7}" destId="{26810F0F-97E4-4A05-B627-A7290A375979}" srcOrd="3" destOrd="0" parTransId="{B7EBAEE2-53D2-4E14-98DA-442E093AD055}" sibTransId="{33BC9F69-EC59-430C-A4D4-987F1C3ED867}"/>
    <dgm:cxn modelId="{903FD7F2-87EA-4DEB-B1DE-653B579B455A}" type="presOf" srcId="{3D5DAAFA-5AC9-4544-B733-C4E6AEF263E1}" destId="{E8DB0CB5-2E23-40CF-AC82-75461122FD0C}" srcOrd="0" destOrd="0" presId="urn:microsoft.com/office/officeart/2005/8/layout/list1"/>
    <dgm:cxn modelId="{DFEE8599-B42D-4FFB-9F83-90D70BE2D150}" srcId="{CC23E8C1-C3E7-4AEB-AA38-CC930AC175A7}" destId="{6FDBF258-B871-4DB8-99BD-44BCDB9603BA}" srcOrd="0" destOrd="0" parTransId="{173A52B7-C1A1-45F5-B1D9-33B384F9C6D5}" sibTransId="{0F6D30E4-0D5B-438F-8C11-D5DA770E687F}"/>
    <dgm:cxn modelId="{5F8C68AC-8160-490A-9492-8A7DEE599704}" type="presOf" srcId="{8FB392DB-FF06-456C-9101-B307F527A188}" destId="{79A0F4E3-38FA-43DF-A7FF-882284728DB6}" srcOrd="0" destOrd="0" presId="urn:microsoft.com/office/officeart/2005/8/layout/list1"/>
    <dgm:cxn modelId="{D1E18014-F8C9-4B79-A480-E6446F710A58}" type="presParOf" srcId="{905566E8-46E0-437E-9AE7-13A605BC871F}" destId="{0E375A18-F97E-4B82-81AA-4C2EEA5EE4F6}" srcOrd="0" destOrd="0" presId="urn:microsoft.com/office/officeart/2005/8/layout/list1"/>
    <dgm:cxn modelId="{11D1B209-4F06-400E-A479-1FF01B544E3F}" type="presParOf" srcId="{0E375A18-F97E-4B82-81AA-4C2EEA5EE4F6}" destId="{F751410C-CD81-4540-BF26-4FD854D475F1}" srcOrd="0" destOrd="0" presId="urn:microsoft.com/office/officeart/2005/8/layout/list1"/>
    <dgm:cxn modelId="{8C45E28D-CCA6-4742-B4C5-5201E6F310DF}" type="presParOf" srcId="{0E375A18-F97E-4B82-81AA-4C2EEA5EE4F6}" destId="{36953496-6E77-48A0-8B24-B56C9C565B6D}" srcOrd="1" destOrd="0" presId="urn:microsoft.com/office/officeart/2005/8/layout/list1"/>
    <dgm:cxn modelId="{7D9EAF06-42A5-4C61-89E9-FF654CC86E6B}" type="presParOf" srcId="{905566E8-46E0-437E-9AE7-13A605BC871F}" destId="{D8DCE229-B6A3-499D-9815-57B35D60AA85}" srcOrd="1" destOrd="0" presId="urn:microsoft.com/office/officeart/2005/8/layout/list1"/>
    <dgm:cxn modelId="{79AB96F6-ED81-455F-ACB2-A665E609A627}" type="presParOf" srcId="{905566E8-46E0-437E-9AE7-13A605BC871F}" destId="{B3DAFAC6-DA92-4058-8D1E-B40E3C4E8571}" srcOrd="2" destOrd="0" presId="urn:microsoft.com/office/officeart/2005/8/layout/list1"/>
    <dgm:cxn modelId="{94693D7B-8BCC-403F-81A1-9DB97D7DCA14}" type="presParOf" srcId="{905566E8-46E0-437E-9AE7-13A605BC871F}" destId="{80C4D761-14E3-4CE2-82A4-2380C7344612}" srcOrd="3" destOrd="0" presId="urn:microsoft.com/office/officeart/2005/8/layout/list1"/>
    <dgm:cxn modelId="{AD4503B1-6475-4411-BD2E-AFEE78A40588}" type="presParOf" srcId="{905566E8-46E0-437E-9AE7-13A605BC871F}" destId="{B1E38E06-FCA6-4164-84FD-A77DDB614119}" srcOrd="4" destOrd="0" presId="urn:microsoft.com/office/officeart/2005/8/layout/list1"/>
    <dgm:cxn modelId="{5685149A-6CEC-47AA-BF2A-5D5C703029C8}" type="presParOf" srcId="{B1E38E06-FCA6-4164-84FD-A77DDB614119}" destId="{E8DB0CB5-2E23-40CF-AC82-75461122FD0C}" srcOrd="0" destOrd="0" presId="urn:microsoft.com/office/officeart/2005/8/layout/list1"/>
    <dgm:cxn modelId="{88A06625-3FEF-4CE3-88F3-5854B1E8A38B}" type="presParOf" srcId="{B1E38E06-FCA6-4164-84FD-A77DDB614119}" destId="{D0103D66-D2FD-4204-A2BE-F6975E9BA3B2}" srcOrd="1" destOrd="0" presId="urn:microsoft.com/office/officeart/2005/8/layout/list1"/>
    <dgm:cxn modelId="{351BF077-0FBF-43B3-993F-643841C73976}" type="presParOf" srcId="{905566E8-46E0-437E-9AE7-13A605BC871F}" destId="{601A9EE0-9056-45C6-9144-D834A4BD0EEC}" srcOrd="5" destOrd="0" presId="urn:microsoft.com/office/officeart/2005/8/layout/list1"/>
    <dgm:cxn modelId="{B5E2B1DB-60DD-4955-A669-F9FE855E12FD}" type="presParOf" srcId="{905566E8-46E0-437E-9AE7-13A605BC871F}" destId="{35DE6435-E5D0-4FC0-A28E-4D0E5C730D44}" srcOrd="6" destOrd="0" presId="urn:microsoft.com/office/officeart/2005/8/layout/list1"/>
    <dgm:cxn modelId="{3EB5D5CF-BCFA-439E-865D-DD981A17E9DD}" type="presParOf" srcId="{905566E8-46E0-437E-9AE7-13A605BC871F}" destId="{90C3C6A6-4BF9-4F24-BE78-866ED2832877}" srcOrd="7" destOrd="0" presId="urn:microsoft.com/office/officeart/2005/8/layout/list1"/>
    <dgm:cxn modelId="{9E6DD5E2-B25F-4F45-A445-C4415531F1A3}" type="presParOf" srcId="{905566E8-46E0-437E-9AE7-13A605BC871F}" destId="{0D69E305-9D3E-43F6-B8D2-A5BFA41A068D}" srcOrd="8" destOrd="0" presId="urn:microsoft.com/office/officeart/2005/8/layout/list1"/>
    <dgm:cxn modelId="{4C8AD486-0948-4BF8-89C6-5B3CA116CA6A}" type="presParOf" srcId="{0D69E305-9D3E-43F6-B8D2-A5BFA41A068D}" destId="{79A0F4E3-38FA-43DF-A7FF-882284728DB6}" srcOrd="0" destOrd="0" presId="urn:microsoft.com/office/officeart/2005/8/layout/list1"/>
    <dgm:cxn modelId="{4E5A638A-1198-44B0-B1B7-FB41D335EFA3}" type="presParOf" srcId="{0D69E305-9D3E-43F6-B8D2-A5BFA41A068D}" destId="{90DE1728-5672-4735-ADA0-EE432CAFB552}" srcOrd="1" destOrd="0" presId="urn:microsoft.com/office/officeart/2005/8/layout/list1"/>
    <dgm:cxn modelId="{FF82184F-D144-4EB1-99D6-6107C983E131}" type="presParOf" srcId="{905566E8-46E0-437E-9AE7-13A605BC871F}" destId="{28F8215D-7650-477C-929E-26DD6D3DF6B6}" srcOrd="9" destOrd="0" presId="urn:microsoft.com/office/officeart/2005/8/layout/list1"/>
    <dgm:cxn modelId="{C2288AD2-05B6-4094-8623-9A42E792DDA3}" type="presParOf" srcId="{905566E8-46E0-437E-9AE7-13A605BC871F}" destId="{EB6FFE3A-F416-4C2F-87C2-46731F889747}" srcOrd="10" destOrd="0" presId="urn:microsoft.com/office/officeart/2005/8/layout/list1"/>
    <dgm:cxn modelId="{049BC421-D0A6-4E30-8668-6F7D05E71AE6}" type="presParOf" srcId="{905566E8-46E0-437E-9AE7-13A605BC871F}" destId="{3B66D81C-870D-445B-9849-FAC53F13DFE5}" srcOrd="11" destOrd="0" presId="urn:microsoft.com/office/officeart/2005/8/layout/list1"/>
    <dgm:cxn modelId="{11A859D2-03AF-4DE4-9E08-5BE2D06BFED1}" type="presParOf" srcId="{905566E8-46E0-437E-9AE7-13A605BC871F}" destId="{53FB3C65-DDF9-4BD3-9EEE-9ACE2F61B759}" srcOrd="12" destOrd="0" presId="urn:microsoft.com/office/officeart/2005/8/layout/list1"/>
    <dgm:cxn modelId="{DE88220A-7E6D-445E-B134-A37E69D9CF25}" type="presParOf" srcId="{53FB3C65-DDF9-4BD3-9EEE-9ACE2F61B759}" destId="{D005DFCE-B0E9-4E99-9949-DA7A5979CE11}" srcOrd="0" destOrd="0" presId="urn:microsoft.com/office/officeart/2005/8/layout/list1"/>
    <dgm:cxn modelId="{512EBAA9-1405-4DDD-A123-1A4EDBEA19D3}" type="presParOf" srcId="{53FB3C65-DDF9-4BD3-9EEE-9ACE2F61B759}" destId="{36838277-D519-4651-A5FB-75E60BEB95BF}" srcOrd="1" destOrd="0" presId="urn:microsoft.com/office/officeart/2005/8/layout/list1"/>
    <dgm:cxn modelId="{F401A7B5-CCEA-42F2-8E7E-8623E6471DE9}" type="presParOf" srcId="{905566E8-46E0-437E-9AE7-13A605BC871F}" destId="{FF3A1F48-00F0-4065-935C-C1925D561DA4}" srcOrd="13" destOrd="0" presId="urn:microsoft.com/office/officeart/2005/8/layout/list1"/>
    <dgm:cxn modelId="{7BC8CA99-D6E0-474C-8A29-C0E67BB60114}" type="presParOf" srcId="{905566E8-46E0-437E-9AE7-13A605BC871F}" destId="{0EB4FF79-3D85-455F-B450-6BD78875B8B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3E8C1-C3E7-4AEB-AA38-CC930AC17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PT"/>
        </a:p>
      </dgm:t>
    </dgm:pt>
    <dgm:pt modelId="{6FDBF258-B871-4DB8-99BD-44BCDB9603BA}">
      <dgm:prSet phldrT="[Text]"/>
      <dgm:spPr/>
      <dgm:t>
        <a:bodyPr/>
        <a:lstStyle/>
        <a:p>
          <a:r>
            <a:rPr lang="pt-PT" dirty="0"/>
            <a:t>Introdução à Gestão de Projectos</a:t>
          </a:r>
        </a:p>
      </dgm:t>
    </dgm:pt>
    <dgm:pt modelId="{173A52B7-C1A1-45F5-B1D9-33B384F9C6D5}" type="parTrans" cxnId="{DFEE8599-B42D-4FFB-9F83-90D70BE2D150}">
      <dgm:prSet/>
      <dgm:spPr/>
      <dgm:t>
        <a:bodyPr/>
        <a:lstStyle/>
        <a:p>
          <a:endParaRPr lang="pt-PT"/>
        </a:p>
      </dgm:t>
    </dgm:pt>
    <dgm:pt modelId="{0F6D30E4-0D5B-438F-8C11-D5DA770E687F}" type="sibTrans" cxnId="{DFEE8599-B42D-4FFB-9F83-90D70BE2D150}">
      <dgm:prSet/>
      <dgm:spPr/>
      <dgm:t>
        <a:bodyPr/>
        <a:lstStyle/>
        <a:p>
          <a:endParaRPr lang="pt-PT"/>
        </a:p>
      </dgm:t>
    </dgm:pt>
    <dgm:pt modelId="{3D5DAAFA-5AC9-4544-B733-C4E6AEF263E1}">
      <dgm:prSet phldrT="[Text]"/>
      <dgm:spPr/>
      <dgm:t>
        <a:bodyPr/>
        <a:lstStyle/>
        <a:p>
          <a:r>
            <a:rPr lang="pt-PT" dirty="0"/>
            <a:t>Gestão do Escopo do Projecto</a:t>
          </a:r>
        </a:p>
      </dgm:t>
    </dgm:pt>
    <dgm:pt modelId="{B60D9FA5-DC98-40AA-B9FE-7821BA28FF8F}" type="parTrans" cxnId="{9DFA57E0-A0C7-4CEE-8B37-CC0F88DF5C03}">
      <dgm:prSet/>
      <dgm:spPr/>
      <dgm:t>
        <a:bodyPr/>
        <a:lstStyle/>
        <a:p>
          <a:endParaRPr lang="pt-PT"/>
        </a:p>
      </dgm:t>
    </dgm:pt>
    <dgm:pt modelId="{506542D6-2D4B-4EBD-928D-A1560B2A42F9}" type="sibTrans" cxnId="{9DFA57E0-A0C7-4CEE-8B37-CC0F88DF5C03}">
      <dgm:prSet/>
      <dgm:spPr/>
      <dgm:t>
        <a:bodyPr/>
        <a:lstStyle/>
        <a:p>
          <a:endParaRPr lang="pt-PT"/>
        </a:p>
      </dgm:t>
    </dgm:pt>
    <dgm:pt modelId="{8FB392DB-FF06-456C-9101-B307F527A188}">
      <dgm:prSet phldrT="[Text]"/>
      <dgm:spPr/>
      <dgm:t>
        <a:bodyPr/>
        <a:lstStyle/>
        <a:p>
          <a:r>
            <a:rPr lang="pt-PT" dirty="0"/>
            <a:t>Projectos de Investimento</a:t>
          </a:r>
        </a:p>
      </dgm:t>
    </dgm:pt>
    <dgm:pt modelId="{890F7433-A3CD-4ACC-B470-CF89168C7FD0}" type="parTrans" cxnId="{478A6681-678B-425A-9BFE-0EEAE4118352}">
      <dgm:prSet/>
      <dgm:spPr/>
      <dgm:t>
        <a:bodyPr/>
        <a:lstStyle/>
        <a:p>
          <a:endParaRPr lang="pt-PT"/>
        </a:p>
      </dgm:t>
    </dgm:pt>
    <dgm:pt modelId="{19819046-E2D8-4725-8BED-80B01801FD45}" type="sibTrans" cxnId="{478A6681-678B-425A-9BFE-0EEAE4118352}">
      <dgm:prSet/>
      <dgm:spPr/>
      <dgm:t>
        <a:bodyPr/>
        <a:lstStyle/>
        <a:p>
          <a:endParaRPr lang="pt-PT"/>
        </a:p>
      </dgm:t>
    </dgm:pt>
    <dgm:pt modelId="{26810F0F-97E4-4A05-B627-A7290A375979}">
      <dgm:prSet/>
      <dgm:spPr/>
      <dgm:t>
        <a:bodyPr/>
        <a:lstStyle/>
        <a:p>
          <a:r>
            <a:rPr lang="pt-PT" dirty="0"/>
            <a:t>Gestor e Equipe de Projectos</a:t>
          </a:r>
        </a:p>
      </dgm:t>
    </dgm:pt>
    <dgm:pt modelId="{B7EBAEE2-53D2-4E14-98DA-442E093AD055}" type="parTrans" cxnId="{75893068-35CB-46B0-AD32-4A05343F5A67}">
      <dgm:prSet/>
      <dgm:spPr/>
      <dgm:t>
        <a:bodyPr/>
        <a:lstStyle/>
        <a:p>
          <a:endParaRPr lang="pt-PT"/>
        </a:p>
      </dgm:t>
    </dgm:pt>
    <dgm:pt modelId="{33BC9F69-EC59-430C-A4D4-987F1C3ED867}" type="sibTrans" cxnId="{75893068-35CB-46B0-AD32-4A05343F5A67}">
      <dgm:prSet/>
      <dgm:spPr/>
      <dgm:t>
        <a:bodyPr/>
        <a:lstStyle/>
        <a:p>
          <a:endParaRPr lang="pt-PT"/>
        </a:p>
      </dgm:t>
    </dgm:pt>
    <dgm:pt modelId="{6DD034DD-EAC0-404C-A647-9D9DAC7665BD}">
      <dgm:prSet/>
      <dgm:spPr/>
      <dgm:t>
        <a:bodyPr/>
        <a:lstStyle/>
        <a:p>
          <a:r>
            <a:rPr lang="pt-PT" dirty="0"/>
            <a:t>O Plano Global e Calendarização </a:t>
          </a:r>
        </a:p>
      </dgm:t>
    </dgm:pt>
    <dgm:pt modelId="{99043384-39EC-43AD-A01E-81DFAB7C85D6}" type="parTrans" cxnId="{44917887-682F-4392-B405-5C549AC7DC93}">
      <dgm:prSet/>
      <dgm:spPr/>
      <dgm:t>
        <a:bodyPr/>
        <a:lstStyle/>
        <a:p>
          <a:endParaRPr lang="pt-PT"/>
        </a:p>
      </dgm:t>
    </dgm:pt>
    <dgm:pt modelId="{E48FF157-87E1-4534-92F0-E5D45A17F80C}" type="sibTrans" cxnId="{44917887-682F-4392-B405-5C549AC7DC93}">
      <dgm:prSet/>
      <dgm:spPr/>
      <dgm:t>
        <a:bodyPr/>
        <a:lstStyle/>
        <a:p>
          <a:endParaRPr lang="pt-PT"/>
        </a:p>
      </dgm:t>
    </dgm:pt>
    <dgm:pt modelId="{385748EA-497C-4752-B561-60DA8BD76235}">
      <dgm:prSet/>
      <dgm:spPr/>
      <dgm:t>
        <a:bodyPr/>
        <a:lstStyle/>
        <a:p>
          <a:r>
            <a:rPr lang="pt-PT" dirty="0"/>
            <a:t>A Comunicação na GP</a:t>
          </a:r>
        </a:p>
      </dgm:t>
    </dgm:pt>
    <dgm:pt modelId="{5919490D-7A58-4231-83B7-0285DFD024F4}" type="parTrans" cxnId="{CA341955-1AFA-4964-A5E8-ECA44F35880C}">
      <dgm:prSet/>
      <dgm:spPr/>
      <dgm:t>
        <a:bodyPr/>
        <a:lstStyle/>
        <a:p>
          <a:endParaRPr lang="pt-PT"/>
        </a:p>
      </dgm:t>
    </dgm:pt>
    <dgm:pt modelId="{1CA4D760-8F8D-43D6-9EAA-A811E8BDFD46}" type="sibTrans" cxnId="{CA341955-1AFA-4964-A5E8-ECA44F35880C}">
      <dgm:prSet/>
      <dgm:spPr/>
      <dgm:t>
        <a:bodyPr/>
        <a:lstStyle/>
        <a:p>
          <a:endParaRPr lang="pt-PT"/>
        </a:p>
      </dgm:t>
    </dgm:pt>
    <dgm:pt modelId="{93544019-5952-41E0-81A6-0C717504B4D6}">
      <dgm:prSet/>
      <dgm:spPr/>
      <dgm:t>
        <a:bodyPr/>
        <a:lstStyle/>
        <a:p>
          <a:r>
            <a:rPr lang="pt-PT" dirty="0"/>
            <a:t>Gestão de Riscos do Projecto</a:t>
          </a:r>
        </a:p>
      </dgm:t>
    </dgm:pt>
    <dgm:pt modelId="{0558F3B2-3763-4306-919A-20A84CFDFFD2}" type="parTrans" cxnId="{032CC71C-7F1C-441F-8E11-EAD0F3C8F239}">
      <dgm:prSet/>
      <dgm:spPr/>
      <dgm:t>
        <a:bodyPr/>
        <a:lstStyle/>
        <a:p>
          <a:endParaRPr lang="pt-PT"/>
        </a:p>
      </dgm:t>
    </dgm:pt>
    <dgm:pt modelId="{64A86A9A-4467-4AD6-B610-E1A691BFF56F}" type="sibTrans" cxnId="{032CC71C-7F1C-441F-8E11-EAD0F3C8F239}">
      <dgm:prSet/>
      <dgm:spPr/>
      <dgm:t>
        <a:bodyPr/>
        <a:lstStyle/>
        <a:p>
          <a:endParaRPr lang="pt-PT"/>
        </a:p>
      </dgm:t>
    </dgm:pt>
    <dgm:pt modelId="{905566E8-46E0-437E-9AE7-13A605BC871F}" type="pres">
      <dgm:prSet presAssocID="{CC23E8C1-C3E7-4AEB-AA38-CC930AC175A7}" presName="linear" presStyleCnt="0">
        <dgm:presLayoutVars>
          <dgm:dir val="rev"/>
          <dgm:animLvl val="lvl"/>
          <dgm:resizeHandles val="exact"/>
        </dgm:presLayoutVars>
      </dgm:prSet>
      <dgm:spPr/>
      <dgm:t>
        <a:bodyPr/>
        <a:lstStyle/>
        <a:p>
          <a:endParaRPr lang="pt-BR"/>
        </a:p>
      </dgm:t>
    </dgm:pt>
    <dgm:pt modelId="{0E375A18-F97E-4B82-81AA-4C2EEA5EE4F6}" type="pres">
      <dgm:prSet presAssocID="{6FDBF258-B871-4DB8-99BD-44BCDB9603BA}" presName="parentLin" presStyleCnt="0"/>
      <dgm:spPr/>
    </dgm:pt>
    <dgm:pt modelId="{F751410C-CD81-4540-BF26-4FD854D475F1}" type="pres">
      <dgm:prSet presAssocID="{6FDBF258-B871-4DB8-99BD-44BCDB9603BA}" presName="parentLeftMargin" presStyleLbl="node1" presStyleIdx="0" presStyleCnt="7"/>
      <dgm:spPr/>
      <dgm:t>
        <a:bodyPr/>
        <a:lstStyle/>
        <a:p>
          <a:endParaRPr lang="pt-BR"/>
        </a:p>
      </dgm:t>
    </dgm:pt>
    <dgm:pt modelId="{36953496-6E77-48A0-8B24-B56C9C565B6D}" type="pres">
      <dgm:prSet presAssocID="{6FDBF258-B871-4DB8-99BD-44BCDB9603BA}" presName="parentText" presStyleLbl="node1" presStyleIdx="0" presStyleCnt="7" custLinFactNeighborY="29199">
        <dgm:presLayoutVars>
          <dgm:chMax val="0"/>
          <dgm:bulletEnabled val="1"/>
        </dgm:presLayoutVars>
      </dgm:prSet>
      <dgm:spPr/>
      <dgm:t>
        <a:bodyPr/>
        <a:lstStyle/>
        <a:p>
          <a:endParaRPr lang="pt-BR"/>
        </a:p>
      </dgm:t>
    </dgm:pt>
    <dgm:pt modelId="{D8DCE229-B6A3-499D-9815-57B35D60AA85}" type="pres">
      <dgm:prSet presAssocID="{6FDBF258-B871-4DB8-99BD-44BCDB9603BA}" presName="negativeSpace" presStyleCnt="0"/>
      <dgm:spPr/>
    </dgm:pt>
    <dgm:pt modelId="{B3DAFAC6-DA92-4058-8D1E-B40E3C4E8571}" type="pres">
      <dgm:prSet presAssocID="{6FDBF258-B871-4DB8-99BD-44BCDB9603BA}" presName="childText" presStyleLbl="conFgAcc1" presStyleIdx="0" presStyleCnt="7">
        <dgm:presLayoutVars>
          <dgm:bulletEnabled val="1"/>
        </dgm:presLayoutVars>
      </dgm:prSet>
      <dgm:spPr/>
    </dgm:pt>
    <dgm:pt modelId="{80C4D761-14E3-4CE2-82A4-2380C7344612}" type="pres">
      <dgm:prSet presAssocID="{0F6D30E4-0D5B-438F-8C11-D5DA770E687F}" presName="spaceBetweenRectangles" presStyleCnt="0"/>
      <dgm:spPr/>
    </dgm:pt>
    <dgm:pt modelId="{B1E38E06-FCA6-4164-84FD-A77DDB614119}" type="pres">
      <dgm:prSet presAssocID="{3D5DAAFA-5AC9-4544-B733-C4E6AEF263E1}" presName="parentLin" presStyleCnt="0"/>
      <dgm:spPr/>
    </dgm:pt>
    <dgm:pt modelId="{E8DB0CB5-2E23-40CF-AC82-75461122FD0C}" type="pres">
      <dgm:prSet presAssocID="{3D5DAAFA-5AC9-4544-B733-C4E6AEF263E1}" presName="parentLeftMargin" presStyleLbl="node1" presStyleIdx="0" presStyleCnt="7"/>
      <dgm:spPr/>
      <dgm:t>
        <a:bodyPr/>
        <a:lstStyle/>
        <a:p>
          <a:endParaRPr lang="pt-BR"/>
        </a:p>
      </dgm:t>
    </dgm:pt>
    <dgm:pt modelId="{D0103D66-D2FD-4204-A2BE-F6975E9BA3B2}" type="pres">
      <dgm:prSet presAssocID="{3D5DAAFA-5AC9-4544-B733-C4E6AEF263E1}" presName="parentText" presStyleLbl="node1" presStyleIdx="1" presStyleCnt="7">
        <dgm:presLayoutVars>
          <dgm:chMax val="0"/>
          <dgm:bulletEnabled val="1"/>
        </dgm:presLayoutVars>
      </dgm:prSet>
      <dgm:spPr/>
      <dgm:t>
        <a:bodyPr/>
        <a:lstStyle/>
        <a:p>
          <a:endParaRPr lang="pt-BR"/>
        </a:p>
      </dgm:t>
    </dgm:pt>
    <dgm:pt modelId="{601A9EE0-9056-45C6-9144-D834A4BD0EEC}" type="pres">
      <dgm:prSet presAssocID="{3D5DAAFA-5AC9-4544-B733-C4E6AEF263E1}" presName="negativeSpace" presStyleCnt="0"/>
      <dgm:spPr/>
    </dgm:pt>
    <dgm:pt modelId="{35DE6435-E5D0-4FC0-A28E-4D0E5C730D44}" type="pres">
      <dgm:prSet presAssocID="{3D5DAAFA-5AC9-4544-B733-C4E6AEF263E1}" presName="childText" presStyleLbl="conFgAcc1" presStyleIdx="1" presStyleCnt="7">
        <dgm:presLayoutVars>
          <dgm:bulletEnabled val="1"/>
        </dgm:presLayoutVars>
      </dgm:prSet>
      <dgm:spPr/>
    </dgm:pt>
    <dgm:pt modelId="{90C3C6A6-4BF9-4F24-BE78-866ED2832877}" type="pres">
      <dgm:prSet presAssocID="{506542D6-2D4B-4EBD-928D-A1560B2A42F9}" presName="spaceBetweenRectangles" presStyleCnt="0"/>
      <dgm:spPr/>
    </dgm:pt>
    <dgm:pt modelId="{0D69E305-9D3E-43F6-B8D2-A5BFA41A068D}" type="pres">
      <dgm:prSet presAssocID="{8FB392DB-FF06-456C-9101-B307F527A188}" presName="parentLin" presStyleCnt="0"/>
      <dgm:spPr/>
    </dgm:pt>
    <dgm:pt modelId="{79A0F4E3-38FA-43DF-A7FF-882284728DB6}" type="pres">
      <dgm:prSet presAssocID="{8FB392DB-FF06-456C-9101-B307F527A188}" presName="parentLeftMargin" presStyleLbl="node1" presStyleIdx="1" presStyleCnt="7"/>
      <dgm:spPr/>
      <dgm:t>
        <a:bodyPr/>
        <a:lstStyle/>
        <a:p>
          <a:endParaRPr lang="pt-BR"/>
        </a:p>
      </dgm:t>
    </dgm:pt>
    <dgm:pt modelId="{90DE1728-5672-4735-ADA0-EE432CAFB552}" type="pres">
      <dgm:prSet presAssocID="{8FB392DB-FF06-456C-9101-B307F527A188}" presName="parentText" presStyleLbl="node1" presStyleIdx="2" presStyleCnt="7">
        <dgm:presLayoutVars>
          <dgm:chMax val="0"/>
          <dgm:bulletEnabled val="1"/>
        </dgm:presLayoutVars>
      </dgm:prSet>
      <dgm:spPr/>
      <dgm:t>
        <a:bodyPr/>
        <a:lstStyle/>
        <a:p>
          <a:endParaRPr lang="pt-BR"/>
        </a:p>
      </dgm:t>
    </dgm:pt>
    <dgm:pt modelId="{28F8215D-7650-477C-929E-26DD6D3DF6B6}" type="pres">
      <dgm:prSet presAssocID="{8FB392DB-FF06-456C-9101-B307F527A188}" presName="negativeSpace" presStyleCnt="0"/>
      <dgm:spPr/>
    </dgm:pt>
    <dgm:pt modelId="{EB6FFE3A-F416-4C2F-87C2-46731F889747}" type="pres">
      <dgm:prSet presAssocID="{8FB392DB-FF06-456C-9101-B307F527A188}" presName="childText" presStyleLbl="conFgAcc1" presStyleIdx="2" presStyleCnt="7">
        <dgm:presLayoutVars>
          <dgm:bulletEnabled val="1"/>
        </dgm:presLayoutVars>
      </dgm:prSet>
      <dgm:spPr/>
    </dgm:pt>
    <dgm:pt modelId="{3B66D81C-870D-445B-9849-FAC53F13DFE5}" type="pres">
      <dgm:prSet presAssocID="{19819046-E2D8-4725-8BED-80B01801FD45}" presName="spaceBetweenRectangles" presStyleCnt="0"/>
      <dgm:spPr/>
    </dgm:pt>
    <dgm:pt modelId="{53FB3C65-DDF9-4BD3-9EEE-9ACE2F61B759}" type="pres">
      <dgm:prSet presAssocID="{26810F0F-97E4-4A05-B627-A7290A375979}" presName="parentLin" presStyleCnt="0"/>
      <dgm:spPr/>
    </dgm:pt>
    <dgm:pt modelId="{D005DFCE-B0E9-4E99-9949-DA7A5979CE11}" type="pres">
      <dgm:prSet presAssocID="{26810F0F-97E4-4A05-B627-A7290A375979}" presName="parentLeftMargin" presStyleLbl="node1" presStyleIdx="2" presStyleCnt="7"/>
      <dgm:spPr/>
      <dgm:t>
        <a:bodyPr/>
        <a:lstStyle/>
        <a:p>
          <a:endParaRPr lang="pt-BR"/>
        </a:p>
      </dgm:t>
    </dgm:pt>
    <dgm:pt modelId="{36838277-D519-4651-A5FB-75E60BEB95BF}" type="pres">
      <dgm:prSet presAssocID="{26810F0F-97E4-4A05-B627-A7290A375979}" presName="parentText" presStyleLbl="node1" presStyleIdx="3" presStyleCnt="7">
        <dgm:presLayoutVars>
          <dgm:chMax val="0"/>
          <dgm:bulletEnabled val="1"/>
        </dgm:presLayoutVars>
      </dgm:prSet>
      <dgm:spPr/>
      <dgm:t>
        <a:bodyPr/>
        <a:lstStyle/>
        <a:p>
          <a:endParaRPr lang="pt-BR"/>
        </a:p>
      </dgm:t>
    </dgm:pt>
    <dgm:pt modelId="{FF3A1F48-00F0-4065-935C-C1925D561DA4}" type="pres">
      <dgm:prSet presAssocID="{26810F0F-97E4-4A05-B627-A7290A375979}" presName="negativeSpace" presStyleCnt="0"/>
      <dgm:spPr/>
    </dgm:pt>
    <dgm:pt modelId="{0EB4FF79-3D85-455F-B450-6BD78875B8BE}" type="pres">
      <dgm:prSet presAssocID="{26810F0F-97E4-4A05-B627-A7290A375979}" presName="childText" presStyleLbl="conFgAcc1" presStyleIdx="3" presStyleCnt="7">
        <dgm:presLayoutVars>
          <dgm:bulletEnabled val="1"/>
        </dgm:presLayoutVars>
      </dgm:prSet>
      <dgm:spPr/>
    </dgm:pt>
    <dgm:pt modelId="{3C789C25-4DEC-44D7-A166-01F3BBEC840F}" type="pres">
      <dgm:prSet presAssocID="{33BC9F69-EC59-430C-A4D4-987F1C3ED867}" presName="spaceBetweenRectangles" presStyleCnt="0"/>
      <dgm:spPr/>
    </dgm:pt>
    <dgm:pt modelId="{2AFBBE92-CD42-4575-B812-E17935023D51}" type="pres">
      <dgm:prSet presAssocID="{6DD034DD-EAC0-404C-A647-9D9DAC7665BD}" presName="parentLin" presStyleCnt="0"/>
      <dgm:spPr/>
    </dgm:pt>
    <dgm:pt modelId="{49FC9ACD-70E2-47FD-9BD1-17A8F2786C83}" type="pres">
      <dgm:prSet presAssocID="{6DD034DD-EAC0-404C-A647-9D9DAC7665BD}" presName="parentLeftMargin" presStyleLbl="node1" presStyleIdx="3" presStyleCnt="7"/>
      <dgm:spPr/>
      <dgm:t>
        <a:bodyPr/>
        <a:lstStyle/>
        <a:p>
          <a:endParaRPr lang="pt-BR"/>
        </a:p>
      </dgm:t>
    </dgm:pt>
    <dgm:pt modelId="{C339C089-A470-42D8-9A4F-917C234CE8A7}" type="pres">
      <dgm:prSet presAssocID="{6DD034DD-EAC0-404C-A647-9D9DAC7665BD}" presName="parentText" presStyleLbl="node1" presStyleIdx="4" presStyleCnt="7">
        <dgm:presLayoutVars>
          <dgm:chMax val="0"/>
          <dgm:bulletEnabled val="1"/>
        </dgm:presLayoutVars>
      </dgm:prSet>
      <dgm:spPr/>
      <dgm:t>
        <a:bodyPr/>
        <a:lstStyle/>
        <a:p>
          <a:endParaRPr lang="pt-BR"/>
        </a:p>
      </dgm:t>
    </dgm:pt>
    <dgm:pt modelId="{5FA93592-0826-44C3-B258-4BA0AD1F649A}" type="pres">
      <dgm:prSet presAssocID="{6DD034DD-EAC0-404C-A647-9D9DAC7665BD}" presName="negativeSpace" presStyleCnt="0"/>
      <dgm:spPr/>
    </dgm:pt>
    <dgm:pt modelId="{FBFA829B-E83A-419D-8938-DD43B3D24AC2}" type="pres">
      <dgm:prSet presAssocID="{6DD034DD-EAC0-404C-A647-9D9DAC7665BD}" presName="childText" presStyleLbl="conFgAcc1" presStyleIdx="4" presStyleCnt="7">
        <dgm:presLayoutVars>
          <dgm:bulletEnabled val="1"/>
        </dgm:presLayoutVars>
      </dgm:prSet>
      <dgm:spPr/>
    </dgm:pt>
    <dgm:pt modelId="{13238721-B55E-450B-A351-A23948A81583}" type="pres">
      <dgm:prSet presAssocID="{E48FF157-87E1-4534-92F0-E5D45A17F80C}" presName="spaceBetweenRectangles" presStyleCnt="0"/>
      <dgm:spPr/>
    </dgm:pt>
    <dgm:pt modelId="{BB79BE64-EE11-48CD-BBC0-6F23CABF7A7E}" type="pres">
      <dgm:prSet presAssocID="{385748EA-497C-4752-B561-60DA8BD76235}" presName="parentLin" presStyleCnt="0"/>
      <dgm:spPr/>
    </dgm:pt>
    <dgm:pt modelId="{D02164F6-FA5C-4CC7-B8A1-34C27510E2CC}" type="pres">
      <dgm:prSet presAssocID="{385748EA-497C-4752-B561-60DA8BD76235}" presName="parentLeftMargin" presStyleLbl="node1" presStyleIdx="4" presStyleCnt="7"/>
      <dgm:spPr/>
      <dgm:t>
        <a:bodyPr/>
        <a:lstStyle/>
        <a:p>
          <a:endParaRPr lang="pt-BR"/>
        </a:p>
      </dgm:t>
    </dgm:pt>
    <dgm:pt modelId="{F753B1EE-05B7-4696-BAF8-8225251FCF2C}" type="pres">
      <dgm:prSet presAssocID="{385748EA-497C-4752-B561-60DA8BD76235}" presName="parentText" presStyleLbl="node1" presStyleIdx="5" presStyleCnt="7">
        <dgm:presLayoutVars>
          <dgm:chMax val="0"/>
          <dgm:bulletEnabled val="1"/>
        </dgm:presLayoutVars>
      </dgm:prSet>
      <dgm:spPr/>
      <dgm:t>
        <a:bodyPr/>
        <a:lstStyle/>
        <a:p>
          <a:endParaRPr lang="pt-BR"/>
        </a:p>
      </dgm:t>
    </dgm:pt>
    <dgm:pt modelId="{25A790BE-491C-4C04-AE4E-93537401B3F1}" type="pres">
      <dgm:prSet presAssocID="{385748EA-497C-4752-B561-60DA8BD76235}" presName="negativeSpace" presStyleCnt="0"/>
      <dgm:spPr/>
    </dgm:pt>
    <dgm:pt modelId="{C6CCEEBE-F0D8-4B2D-95EB-CC5FFCFE2C63}" type="pres">
      <dgm:prSet presAssocID="{385748EA-497C-4752-B561-60DA8BD76235}" presName="childText" presStyleLbl="conFgAcc1" presStyleIdx="5" presStyleCnt="7">
        <dgm:presLayoutVars>
          <dgm:bulletEnabled val="1"/>
        </dgm:presLayoutVars>
      </dgm:prSet>
      <dgm:spPr/>
    </dgm:pt>
    <dgm:pt modelId="{384A71FC-2F09-4131-914F-6D98043D44A1}" type="pres">
      <dgm:prSet presAssocID="{1CA4D760-8F8D-43D6-9EAA-A811E8BDFD46}" presName="spaceBetweenRectangles" presStyleCnt="0"/>
      <dgm:spPr/>
    </dgm:pt>
    <dgm:pt modelId="{5CCB2945-AEE1-457B-9B2F-6BEE10C355D8}" type="pres">
      <dgm:prSet presAssocID="{93544019-5952-41E0-81A6-0C717504B4D6}" presName="parentLin" presStyleCnt="0"/>
      <dgm:spPr/>
    </dgm:pt>
    <dgm:pt modelId="{A642E407-C869-4204-B264-8639CD85B56B}" type="pres">
      <dgm:prSet presAssocID="{93544019-5952-41E0-81A6-0C717504B4D6}" presName="parentLeftMargin" presStyleLbl="node1" presStyleIdx="5" presStyleCnt="7"/>
      <dgm:spPr/>
      <dgm:t>
        <a:bodyPr/>
        <a:lstStyle/>
        <a:p>
          <a:endParaRPr lang="pt-BR"/>
        </a:p>
      </dgm:t>
    </dgm:pt>
    <dgm:pt modelId="{5E1E54F0-0537-49E5-92D5-7F86802462D3}" type="pres">
      <dgm:prSet presAssocID="{93544019-5952-41E0-81A6-0C717504B4D6}" presName="parentText" presStyleLbl="node1" presStyleIdx="6" presStyleCnt="7">
        <dgm:presLayoutVars>
          <dgm:chMax val="0"/>
          <dgm:bulletEnabled val="1"/>
        </dgm:presLayoutVars>
      </dgm:prSet>
      <dgm:spPr/>
      <dgm:t>
        <a:bodyPr/>
        <a:lstStyle/>
        <a:p>
          <a:endParaRPr lang="pt-BR"/>
        </a:p>
      </dgm:t>
    </dgm:pt>
    <dgm:pt modelId="{A44BD6F2-6747-4FC6-B4C5-0B4E0F3A8483}" type="pres">
      <dgm:prSet presAssocID="{93544019-5952-41E0-81A6-0C717504B4D6}" presName="negativeSpace" presStyleCnt="0"/>
      <dgm:spPr/>
    </dgm:pt>
    <dgm:pt modelId="{FB9B0BC8-372E-4528-9FEB-A9F19D0499D1}" type="pres">
      <dgm:prSet presAssocID="{93544019-5952-41E0-81A6-0C717504B4D6}" presName="childText" presStyleLbl="conFgAcc1" presStyleIdx="6" presStyleCnt="7">
        <dgm:presLayoutVars>
          <dgm:bulletEnabled val="1"/>
        </dgm:presLayoutVars>
      </dgm:prSet>
      <dgm:spPr/>
    </dgm:pt>
  </dgm:ptLst>
  <dgm:cxnLst>
    <dgm:cxn modelId="{489FEDD7-D9D0-42D3-948B-55176B4CDDCF}" type="presOf" srcId="{6FDBF258-B871-4DB8-99BD-44BCDB9603BA}" destId="{36953496-6E77-48A0-8B24-B56C9C565B6D}" srcOrd="1" destOrd="0" presId="urn:microsoft.com/office/officeart/2005/8/layout/list1"/>
    <dgm:cxn modelId="{C3DA184C-5F65-41F6-B515-3DEA34A9B72B}" type="presOf" srcId="{6DD034DD-EAC0-404C-A647-9D9DAC7665BD}" destId="{49FC9ACD-70E2-47FD-9BD1-17A8F2786C83}" srcOrd="0" destOrd="0" presId="urn:microsoft.com/office/officeart/2005/8/layout/list1"/>
    <dgm:cxn modelId="{BECE98DF-D0B6-4F7B-BFC4-7033C54F0025}" type="presOf" srcId="{26810F0F-97E4-4A05-B627-A7290A375979}" destId="{36838277-D519-4651-A5FB-75E60BEB95BF}" srcOrd="1" destOrd="0" presId="urn:microsoft.com/office/officeart/2005/8/layout/list1"/>
    <dgm:cxn modelId="{B1AADD6B-2BAD-40E5-9D20-3C97ADBD6257}" type="presOf" srcId="{6FDBF258-B871-4DB8-99BD-44BCDB9603BA}" destId="{F751410C-CD81-4540-BF26-4FD854D475F1}" srcOrd="0" destOrd="0" presId="urn:microsoft.com/office/officeart/2005/8/layout/list1"/>
    <dgm:cxn modelId="{C8901CC1-FA1A-4C4C-9397-A74793264779}" type="presOf" srcId="{93544019-5952-41E0-81A6-0C717504B4D6}" destId="{A642E407-C869-4204-B264-8639CD85B56B}" srcOrd="0" destOrd="0" presId="urn:microsoft.com/office/officeart/2005/8/layout/list1"/>
    <dgm:cxn modelId="{032CC71C-7F1C-441F-8E11-EAD0F3C8F239}" srcId="{CC23E8C1-C3E7-4AEB-AA38-CC930AC175A7}" destId="{93544019-5952-41E0-81A6-0C717504B4D6}" srcOrd="6" destOrd="0" parTransId="{0558F3B2-3763-4306-919A-20A84CFDFFD2}" sibTransId="{64A86A9A-4467-4AD6-B610-E1A691BFF56F}"/>
    <dgm:cxn modelId="{44917887-682F-4392-B405-5C549AC7DC93}" srcId="{CC23E8C1-C3E7-4AEB-AA38-CC930AC175A7}" destId="{6DD034DD-EAC0-404C-A647-9D9DAC7665BD}" srcOrd="4" destOrd="0" parTransId="{99043384-39EC-43AD-A01E-81DFAB7C85D6}" sibTransId="{E48FF157-87E1-4534-92F0-E5D45A17F80C}"/>
    <dgm:cxn modelId="{0253385B-F1F6-4B6B-89F1-AE317881EB74}" type="presOf" srcId="{3D5DAAFA-5AC9-4544-B733-C4E6AEF263E1}" destId="{D0103D66-D2FD-4204-A2BE-F6975E9BA3B2}" srcOrd="1" destOrd="0" presId="urn:microsoft.com/office/officeart/2005/8/layout/list1"/>
    <dgm:cxn modelId="{BB166E05-FB78-4F2C-A01B-7D825D238C6E}" type="presOf" srcId="{93544019-5952-41E0-81A6-0C717504B4D6}" destId="{5E1E54F0-0537-49E5-92D5-7F86802462D3}" srcOrd="1" destOrd="0" presId="urn:microsoft.com/office/officeart/2005/8/layout/list1"/>
    <dgm:cxn modelId="{478A6681-678B-425A-9BFE-0EEAE4118352}" srcId="{CC23E8C1-C3E7-4AEB-AA38-CC930AC175A7}" destId="{8FB392DB-FF06-456C-9101-B307F527A188}" srcOrd="2" destOrd="0" parTransId="{890F7433-A3CD-4ACC-B470-CF89168C7FD0}" sibTransId="{19819046-E2D8-4725-8BED-80B01801FD45}"/>
    <dgm:cxn modelId="{CA341955-1AFA-4964-A5E8-ECA44F35880C}" srcId="{CC23E8C1-C3E7-4AEB-AA38-CC930AC175A7}" destId="{385748EA-497C-4752-B561-60DA8BD76235}" srcOrd="5" destOrd="0" parTransId="{5919490D-7A58-4231-83B7-0285DFD024F4}" sibTransId="{1CA4D760-8F8D-43D6-9EAA-A811E8BDFD46}"/>
    <dgm:cxn modelId="{C599871D-57CC-47F5-862B-FE5FA17FC277}" type="presOf" srcId="{6DD034DD-EAC0-404C-A647-9D9DAC7665BD}" destId="{C339C089-A470-42D8-9A4F-917C234CE8A7}" srcOrd="1" destOrd="0" presId="urn:microsoft.com/office/officeart/2005/8/layout/list1"/>
    <dgm:cxn modelId="{9DFA57E0-A0C7-4CEE-8B37-CC0F88DF5C03}" srcId="{CC23E8C1-C3E7-4AEB-AA38-CC930AC175A7}" destId="{3D5DAAFA-5AC9-4544-B733-C4E6AEF263E1}" srcOrd="1" destOrd="0" parTransId="{B60D9FA5-DC98-40AA-B9FE-7821BA28FF8F}" sibTransId="{506542D6-2D4B-4EBD-928D-A1560B2A42F9}"/>
    <dgm:cxn modelId="{664E83C2-5EA5-4FBD-BEE1-F41758953241}" type="presOf" srcId="{26810F0F-97E4-4A05-B627-A7290A375979}" destId="{D005DFCE-B0E9-4E99-9949-DA7A5979CE11}" srcOrd="0" destOrd="0" presId="urn:microsoft.com/office/officeart/2005/8/layout/list1"/>
    <dgm:cxn modelId="{80A6D4C1-D8BE-457E-9B8F-39526D36A575}" type="presOf" srcId="{CC23E8C1-C3E7-4AEB-AA38-CC930AC175A7}" destId="{905566E8-46E0-437E-9AE7-13A605BC871F}" srcOrd="0" destOrd="0" presId="urn:microsoft.com/office/officeart/2005/8/layout/list1"/>
    <dgm:cxn modelId="{9BBFFFBC-0C54-40B2-ABFD-ABA04C367A5E}" type="presOf" srcId="{385748EA-497C-4752-B561-60DA8BD76235}" destId="{D02164F6-FA5C-4CC7-B8A1-34C27510E2CC}" srcOrd="0" destOrd="0" presId="urn:microsoft.com/office/officeart/2005/8/layout/list1"/>
    <dgm:cxn modelId="{3509D099-3352-4AEC-99DA-F989A4F2B1AB}" type="presOf" srcId="{385748EA-497C-4752-B561-60DA8BD76235}" destId="{F753B1EE-05B7-4696-BAF8-8225251FCF2C}" srcOrd="1" destOrd="0" presId="urn:microsoft.com/office/officeart/2005/8/layout/list1"/>
    <dgm:cxn modelId="{278AE568-687D-4EAD-B33C-3D6156101184}" type="presOf" srcId="{8FB392DB-FF06-456C-9101-B307F527A188}" destId="{90DE1728-5672-4735-ADA0-EE432CAFB552}" srcOrd="1" destOrd="0" presId="urn:microsoft.com/office/officeart/2005/8/layout/list1"/>
    <dgm:cxn modelId="{75893068-35CB-46B0-AD32-4A05343F5A67}" srcId="{CC23E8C1-C3E7-4AEB-AA38-CC930AC175A7}" destId="{26810F0F-97E4-4A05-B627-A7290A375979}" srcOrd="3" destOrd="0" parTransId="{B7EBAEE2-53D2-4E14-98DA-442E093AD055}" sibTransId="{33BC9F69-EC59-430C-A4D4-987F1C3ED867}"/>
    <dgm:cxn modelId="{903FD7F2-87EA-4DEB-B1DE-653B579B455A}" type="presOf" srcId="{3D5DAAFA-5AC9-4544-B733-C4E6AEF263E1}" destId="{E8DB0CB5-2E23-40CF-AC82-75461122FD0C}" srcOrd="0" destOrd="0" presId="urn:microsoft.com/office/officeart/2005/8/layout/list1"/>
    <dgm:cxn modelId="{DFEE8599-B42D-4FFB-9F83-90D70BE2D150}" srcId="{CC23E8C1-C3E7-4AEB-AA38-CC930AC175A7}" destId="{6FDBF258-B871-4DB8-99BD-44BCDB9603BA}" srcOrd="0" destOrd="0" parTransId="{173A52B7-C1A1-45F5-B1D9-33B384F9C6D5}" sibTransId="{0F6D30E4-0D5B-438F-8C11-D5DA770E687F}"/>
    <dgm:cxn modelId="{5F8C68AC-8160-490A-9492-8A7DEE599704}" type="presOf" srcId="{8FB392DB-FF06-456C-9101-B307F527A188}" destId="{79A0F4E3-38FA-43DF-A7FF-882284728DB6}" srcOrd="0" destOrd="0" presId="urn:microsoft.com/office/officeart/2005/8/layout/list1"/>
    <dgm:cxn modelId="{D1E18014-F8C9-4B79-A480-E6446F710A58}" type="presParOf" srcId="{905566E8-46E0-437E-9AE7-13A605BC871F}" destId="{0E375A18-F97E-4B82-81AA-4C2EEA5EE4F6}" srcOrd="0" destOrd="0" presId="urn:microsoft.com/office/officeart/2005/8/layout/list1"/>
    <dgm:cxn modelId="{11D1B209-4F06-400E-A479-1FF01B544E3F}" type="presParOf" srcId="{0E375A18-F97E-4B82-81AA-4C2EEA5EE4F6}" destId="{F751410C-CD81-4540-BF26-4FD854D475F1}" srcOrd="0" destOrd="0" presId="urn:microsoft.com/office/officeart/2005/8/layout/list1"/>
    <dgm:cxn modelId="{8C45E28D-CCA6-4742-B4C5-5201E6F310DF}" type="presParOf" srcId="{0E375A18-F97E-4B82-81AA-4C2EEA5EE4F6}" destId="{36953496-6E77-48A0-8B24-B56C9C565B6D}" srcOrd="1" destOrd="0" presId="urn:microsoft.com/office/officeart/2005/8/layout/list1"/>
    <dgm:cxn modelId="{7D9EAF06-42A5-4C61-89E9-FF654CC86E6B}" type="presParOf" srcId="{905566E8-46E0-437E-9AE7-13A605BC871F}" destId="{D8DCE229-B6A3-499D-9815-57B35D60AA85}" srcOrd="1" destOrd="0" presId="urn:microsoft.com/office/officeart/2005/8/layout/list1"/>
    <dgm:cxn modelId="{79AB96F6-ED81-455F-ACB2-A665E609A627}" type="presParOf" srcId="{905566E8-46E0-437E-9AE7-13A605BC871F}" destId="{B3DAFAC6-DA92-4058-8D1E-B40E3C4E8571}" srcOrd="2" destOrd="0" presId="urn:microsoft.com/office/officeart/2005/8/layout/list1"/>
    <dgm:cxn modelId="{94693D7B-8BCC-403F-81A1-9DB97D7DCA14}" type="presParOf" srcId="{905566E8-46E0-437E-9AE7-13A605BC871F}" destId="{80C4D761-14E3-4CE2-82A4-2380C7344612}" srcOrd="3" destOrd="0" presId="urn:microsoft.com/office/officeart/2005/8/layout/list1"/>
    <dgm:cxn modelId="{AD4503B1-6475-4411-BD2E-AFEE78A40588}" type="presParOf" srcId="{905566E8-46E0-437E-9AE7-13A605BC871F}" destId="{B1E38E06-FCA6-4164-84FD-A77DDB614119}" srcOrd="4" destOrd="0" presId="urn:microsoft.com/office/officeart/2005/8/layout/list1"/>
    <dgm:cxn modelId="{5685149A-6CEC-47AA-BF2A-5D5C703029C8}" type="presParOf" srcId="{B1E38E06-FCA6-4164-84FD-A77DDB614119}" destId="{E8DB0CB5-2E23-40CF-AC82-75461122FD0C}" srcOrd="0" destOrd="0" presId="urn:microsoft.com/office/officeart/2005/8/layout/list1"/>
    <dgm:cxn modelId="{88A06625-3FEF-4CE3-88F3-5854B1E8A38B}" type="presParOf" srcId="{B1E38E06-FCA6-4164-84FD-A77DDB614119}" destId="{D0103D66-D2FD-4204-A2BE-F6975E9BA3B2}" srcOrd="1" destOrd="0" presId="urn:microsoft.com/office/officeart/2005/8/layout/list1"/>
    <dgm:cxn modelId="{351BF077-0FBF-43B3-993F-643841C73976}" type="presParOf" srcId="{905566E8-46E0-437E-9AE7-13A605BC871F}" destId="{601A9EE0-9056-45C6-9144-D834A4BD0EEC}" srcOrd="5" destOrd="0" presId="urn:microsoft.com/office/officeart/2005/8/layout/list1"/>
    <dgm:cxn modelId="{B5E2B1DB-60DD-4955-A669-F9FE855E12FD}" type="presParOf" srcId="{905566E8-46E0-437E-9AE7-13A605BC871F}" destId="{35DE6435-E5D0-4FC0-A28E-4D0E5C730D44}" srcOrd="6" destOrd="0" presId="urn:microsoft.com/office/officeart/2005/8/layout/list1"/>
    <dgm:cxn modelId="{3EB5D5CF-BCFA-439E-865D-DD981A17E9DD}" type="presParOf" srcId="{905566E8-46E0-437E-9AE7-13A605BC871F}" destId="{90C3C6A6-4BF9-4F24-BE78-866ED2832877}" srcOrd="7" destOrd="0" presId="urn:microsoft.com/office/officeart/2005/8/layout/list1"/>
    <dgm:cxn modelId="{9E6DD5E2-B25F-4F45-A445-C4415531F1A3}" type="presParOf" srcId="{905566E8-46E0-437E-9AE7-13A605BC871F}" destId="{0D69E305-9D3E-43F6-B8D2-A5BFA41A068D}" srcOrd="8" destOrd="0" presId="urn:microsoft.com/office/officeart/2005/8/layout/list1"/>
    <dgm:cxn modelId="{4C8AD486-0948-4BF8-89C6-5B3CA116CA6A}" type="presParOf" srcId="{0D69E305-9D3E-43F6-B8D2-A5BFA41A068D}" destId="{79A0F4E3-38FA-43DF-A7FF-882284728DB6}" srcOrd="0" destOrd="0" presId="urn:microsoft.com/office/officeart/2005/8/layout/list1"/>
    <dgm:cxn modelId="{4E5A638A-1198-44B0-B1B7-FB41D335EFA3}" type="presParOf" srcId="{0D69E305-9D3E-43F6-B8D2-A5BFA41A068D}" destId="{90DE1728-5672-4735-ADA0-EE432CAFB552}" srcOrd="1" destOrd="0" presId="urn:microsoft.com/office/officeart/2005/8/layout/list1"/>
    <dgm:cxn modelId="{FF82184F-D144-4EB1-99D6-6107C983E131}" type="presParOf" srcId="{905566E8-46E0-437E-9AE7-13A605BC871F}" destId="{28F8215D-7650-477C-929E-26DD6D3DF6B6}" srcOrd="9" destOrd="0" presId="urn:microsoft.com/office/officeart/2005/8/layout/list1"/>
    <dgm:cxn modelId="{C2288AD2-05B6-4094-8623-9A42E792DDA3}" type="presParOf" srcId="{905566E8-46E0-437E-9AE7-13A605BC871F}" destId="{EB6FFE3A-F416-4C2F-87C2-46731F889747}" srcOrd="10" destOrd="0" presId="urn:microsoft.com/office/officeart/2005/8/layout/list1"/>
    <dgm:cxn modelId="{049BC421-D0A6-4E30-8668-6F7D05E71AE6}" type="presParOf" srcId="{905566E8-46E0-437E-9AE7-13A605BC871F}" destId="{3B66D81C-870D-445B-9849-FAC53F13DFE5}" srcOrd="11" destOrd="0" presId="urn:microsoft.com/office/officeart/2005/8/layout/list1"/>
    <dgm:cxn modelId="{11A859D2-03AF-4DE4-9E08-5BE2D06BFED1}" type="presParOf" srcId="{905566E8-46E0-437E-9AE7-13A605BC871F}" destId="{53FB3C65-DDF9-4BD3-9EEE-9ACE2F61B759}" srcOrd="12" destOrd="0" presId="urn:microsoft.com/office/officeart/2005/8/layout/list1"/>
    <dgm:cxn modelId="{DE88220A-7E6D-445E-B134-A37E69D9CF25}" type="presParOf" srcId="{53FB3C65-DDF9-4BD3-9EEE-9ACE2F61B759}" destId="{D005DFCE-B0E9-4E99-9949-DA7A5979CE11}" srcOrd="0" destOrd="0" presId="urn:microsoft.com/office/officeart/2005/8/layout/list1"/>
    <dgm:cxn modelId="{512EBAA9-1405-4DDD-A123-1A4EDBEA19D3}" type="presParOf" srcId="{53FB3C65-DDF9-4BD3-9EEE-9ACE2F61B759}" destId="{36838277-D519-4651-A5FB-75E60BEB95BF}" srcOrd="1" destOrd="0" presId="urn:microsoft.com/office/officeart/2005/8/layout/list1"/>
    <dgm:cxn modelId="{F401A7B5-CCEA-42F2-8E7E-8623E6471DE9}" type="presParOf" srcId="{905566E8-46E0-437E-9AE7-13A605BC871F}" destId="{FF3A1F48-00F0-4065-935C-C1925D561DA4}" srcOrd="13" destOrd="0" presId="urn:microsoft.com/office/officeart/2005/8/layout/list1"/>
    <dgm:cxn modelId="{7BC8CA99-D6E0-474C-8A29-C0E67BB60114}" type="presParOf" srcId="{905566E8-46E0-437E-9AE7-13A605BC871F}" destId="{0EB4FF79-3D85-455F-B450-6BD78875B8BE}" srcOrd="14" destOrd="0" presId="urn:microsoft.com/office/officeart/2005/8/layout/list1"/>
    <dgm:cxn modelId="{AEAB2677-006A-45E3-BDB4-5E772C7F1FE0}" type="presParOf" srcId="{905566E8-46E0-437E-9AE7-13A605BC871F}" destId="{3C789C25-4DEC-44D7-A166-01F3BBEC840F}" srcOrd="15" destOrd="0" presId="urn:microsoft.com/office/officeart/2005/8/layout/list1"/>
    <dgm:cxn modelId="{5DEB79D3-EA9D-496A-A492-C33C69421A0B}" type="presParOf" srcId="{905566E8-46E0-437E-9AE7-13A605BC871F}" destId="{2AFBBE92-CD42-4575-B812-E17935023D51}" srcOrd="16" destOrd="0" presId="urn:microsoft.com/office/officeart/2005/8/layout/list1"/>
    <dgm:cxn modelId="{0B6D5C8F-7570-4402-A46D-D41A090A22B7}" type="presParOf" srcId="{2AFBBE92-CD42-4575-B812-E17935023D51}" destId="{49FC9ACD-70E2-47FD-9BD1-17A8F2786C83}" srcOrd="0" destOrd="0" presId="urn:microsoft.com/office/officeart/2005/8/layout/list1"/>
    <dgm:cxn modelId="{FE450B39-7294-4427-9711-89B9F2B87D07}" type="presParOf" srcId="{2AFBBE92-CD42-4575-B812-E17935023D51}" destId="{C339C089-A470-42D8-9A4F-917C234CE8A7}" srcOrd="1" destOrd="0" presId="urn:microsoft.com/office/officeart/2005/8/layout/list1"/>
    <dgm:cxn modelId="{5F17B732-5CCD-4694-BE02-3EF226456325}" type="presParOf" srcId="{905566E8-46E0-437E-9AE7-13A605BC871F}" destId="{5FA93592-0826-44C3-B258-4BA0AD1F649A}" srcOrd="17" destOrd="0" presId="urn:microsoft.com/office/officeart/2005/8/layout/list1"/>
    <dgm:cxn modelId="{1C9FE855-AD7B-4F20-A561-D94CC5F708AD}" type="presParOf" srcId="{905566E8-46E0-437E-9AE7-13A605BC871F}" destId="{FBFA829B-E83A-419D-8938-DD43B3D24AC2}" srcOrd="18" destOrd="0" presId="urn:microsoft.com/office/officeart/2005/8/layout/list1"/>
    <dgm:cxn modelId="{FB1449B3-E6CB-4315-A2A3-F856746B78A6}" type="presParOf" srcId="{905566E8-46E0-437E-9AE7-13A605BC871F}" destId="{13238721-B55E-450B-A351-A23948A81583}" srcOrd="19" destOrd="0" presId="urn:microsoft.com/office/officeart/2005/8/layout/list1"/>
    <dgm:cxn modelId="{DE3A3809-1C95-4015-8F34-8860AEE671C0}" type="presParOf" srcId="{905566E8-46E0-437E-9AE7-13A605BC871F}" destId="{BB79BE64-EE11-48CD-BBC0-6F23CABF7A7E}" srcOrd="20" destOrd="0" presId="urn:microsoft.com/office/officeart/2005/8/layout/list1"/>
    <dgm:cxn modelId="{9B18918A-E4F9-4590-8260-21E196359004}" type="presParOf" srcId="{BB79BE64-EE11-48CD-BBC0-6F23CABF7A7E}" destId="{D02164F6-FA5C-4CC7-B8A1-34C27510E2CC}" srcOrd="0" destOrd="0" presId="urn:microsoft.com/office/officeart/2005/8/layout/list1"/>
    <dgm:cxn modelId="{D1B37F90-A851-42DA-88AE-16CD7293C969}" type="presParOf" srcId="{BB79BE64-EE11-48CD-BBC0-6F23CABF7A7E}" destId="{F753B1EE-05B7-4696-BAF8-8225251FCF2C}" srcOrd="1" destOrd="0" presId="urn:microsoft.com/office/officeart/2005/8/layout/list1"/>
    <dgm:cxn modelId="{2FC8247B-096D-416B-9BAB-FA2646E0D8CE}" type="presParOf" srcId="{905566E8-46E0-437E-9AE7-13A605BC871F}" destId="{25A790BE-491C-4C04-AE4E-93537401B3F1}" srcOrd="21" destOrd="0" presId="urn:microsoft.com/office/officeart/2005/8/layout/list1"/>
    <dgm:cxn modelId="{D096FAA2-08B0-484D-A337-5D7B859C88BB}" type="presParOf" srcId="{905566E8-46E0-437E-9AE7-13A605BC871F}" destId="{C6CCEEBE-F0D8-4B2D-95EB-CC5FFCFE2C63}" srcOrd="22" destOrd="0" presId="urn:microsoft.com/office/officeart/2005/8/layout/list1"/>
    <dgm:cxn modelId="{475C2006-3141-4E98-97E3-F0F3F3A8650F}" type="presParOf" srcId="{905566E8-46E0-437E-9AE7-13A605BC871F}" destId="{384A71FC-2F09-4131-914F-6D98043D44A1}" srcOrd="23" destOrd="0" presId="urn:microsoft.com/office/officeart/2005/8/layout/list1"/>
    <dgm:cxn modelId="{4EF00DD6-523B-40B9-991E-FB6F06909F6F}" type="presParOf" srcId="{905566E8-46E0-437E-9AE7-13A605BC871F}" destId="{5CCB2945-AEE1-457B-9B2F-6BEE10C355D8}" srcOrd="24" destOrd="0" presId="urn:microsoft.com/office/officeart/2005/8/layout/list1"/>
    <dgm:cxn modelId="{DDE4AFC4-9CF0-4671-B0AF-E3CD33EE2EF3}" type="presParOf" srcId="{5CCB2945-AEE1-457B-9B2F-6BEE10C355D8}" destId="{A642E407-C869-4204-B264-8639CD85B56B}" srcOrd="0" destOrd="0" presId="urn:microsoft.com/office/officeart/2005/8/layout/list1"/>
    <dgm:cxn modelId="{7CAB77B8-A775-478D-9EBD-A7ACCA76FAD2}" type="presParOf" srcId="{5CCB2945-AEE1-457B-9B2F-6BEE10C355D8}" destId="{5E1E54F0-0537-49E5-92D5-7F86802462D3}" srcOrd="1" destOrd="0" presId="urn:microsoft.com/office/officeart/2005/8/layout/list1"/>
    <dgm:cxn modelId="{25002B4B-7CCE-408D-9682-8EFA85683611}" type="presParOf" srcId="{905566E8-46E0-437E-9AE7-13A605BC871F}" destId="{A44BD6F2-6747-4FC6-B4C5-0B4E0F3A8483}" srcOrd="25" destOrd="0" presId="urn:microsoft.com/office/officeart/2005/8/layout/list1"/>
    <dgm:cxn modelId="{BD97FF59-72B4-4247-A228-26EEE094EE33}" type="presParOf" srcId="{905566E8-46E0-437E-9AE7-13A605BC871F}" destId="{FB9B0BC8-372E-4528-9FEB-A9F19D0499D1}" srcOrd="2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EE6832-E351-4BA5-8CD1-681C7E47A95B}"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B28AA5C0-47CC-44B8-891F-723540425A4F}">
      <dgm:prSet phldrT="[Text]"/>
      <dgm:spPr/>
      <dgm:t>
        <a:bodyPr/>
        <a:lstStyle/>
        <a:p>
          <a:r>
            <a:rPr lang="pt-PT" dirty="0"/>
            <a:t>Organização</a:t>
          </a:r>
        </a:p>
      </dgm:t>
    </dgm:pt>
    <dgm:pt modelId="{06FF9242-4F71-48CB-A4E4-A5733EBA5AEE}" type="parTrans" cxnId="{BA159F51-544D-4695-B5C4-2F1751844577}">
      <dgm:prSet/>
      <dgm:spPr/>
      <dgm:t>
        <a:bodyPr/>
        <a:lstStyle/>
        <a:p>
          <a:endParaRPr lang="pt-PT"/>
        </a:p>
      </dgm:t>
    </dgm:pt>
    <dgm:pt modelId="{246E8415-1DE0-4839-9464-DFA590B28BE5}" type="sibTrans" cxnId="{BA159F51-544D-4695-B5C4-2F1751844577}">
      <dgm:prSet/>
      <dgm:spPr/>
      <dgm:t>
        <a:bodyPr/>
        <a:lstStyle/>
        <a:p>
          <a:endParaRPr lang="pt-PT"/>
        </a:p>
      </dgm:t>
    </dgm:pt>
    <dgm:pt modelId="{567CBD52-437B-4187-93B3-23A0FE6D93EF}">
      <dgm:prSet phldrT="[Text]"/>
      <dgm:spPr/>
      <dgm:t>
        <a:bodyPr/>
        <a:lstStyle/>
        <a:p>
          <a:r>
            <a:rPr lang="pt-PT" b="0" i="1" dirty="0" err="1"/>
            <a:t>Organon</a:t>
          </a:r>
          <a:endParaRPr lang="pt-PT" dirty="0"/>
        </a:p>
      </dgm:t>
    </dgm:pt>
    <dgm:pt modelId="{2BD911E7-AF98-4EB6-91CE-E6CD70A6D842}" type="parTrans" cxnId="{F42AEB77-E85A-440F-807E-A0B0D3F57318}">
      <dgm:prSet/>
      <dgm:spPr/>
      <dgm:t>
        <a:bodyPr/>
        <a:lstStyle/>
        <a:p>
          <a:endParaRPr lang="pt-PT"/>
        </a:p>
      </dgm:t>
    </dgm:pt>
    <dgm:pt modelId="{E5F156CE-E9BF-4428-A681-1B4DA528878B}" type="sibTrans" cxnId="{F42AEB77-E85A-440F-807E-A0B0D3F57318}">
      <dgm:prSet/>
      <dgm:spPr/>
      <dgm:t>
        <a:bodyPr/>
        <a:lstStyle/>
        <a:p>
          <a:endParaRPr lang="pt-PT"/>
        </a:p>
      </dgm:t>
    </dgm:pt>
    <dgm:pt modelId="{32373397-FF4E-4EC5-8724-DA3FFAC2881F}">
      <dgm:prSet phldrT="[Text]"/>
      <dgm:spPr/>
      <dgm:t>
        <a:bodyPr/>
        <a:lstStyle/>
        <a:p>
          <a:pPr algn="just"/>
          <a:r>
            <a:rPr lang="pt-PT" b="0" i="0" dirty="0"/>
            <a:t>instrumento, utensílio, órgão, aquilo com que se trabalha</a:t>
          </a:r>
          <a:endParaRPr lang="pt-PT" dirty="0"/>
        </a:p>
      </dgm:t>
    </dgm:pt>
    <dgm:pt modelId="{47FE7A8B-6FA6-429E-9F71-EC88AD6A9D5B}" type="parTrans" cxnId="{CE5D661E-7C80-485B-A48E-D32D0F84023B}">
      <dgm:prSet/>
      <dgm:spPr/>
      <dgm:t>
        <a:bodyPr/>
        <a:lstStyle/>
        <a:p>
          <a:endParaRPr lang="pt-PT"/>
        </a:p>
      </dgm:t>
    </dgm:pt>
    <dgm:pt modelId="{449FB8AC-53F1-4966-8C55-E78E31A61210}" type="sibTrans" cxnId="{CE5D661E-7C80-485B-A48E-D32D0F84023B}">
      <dgm:prSet/>
      <dgm:spPr/>
      <dgm:t>
        <a:bodyPr/>
        <a:lstStyle/>
        <a:p>
          <a:endParaRPr lang="pt-PT"/>
        </a:p>
      </dgm:t>
    </dgm:pt>
    <dgm:pt modelId="{9307F266-6ED1-46E6-9224-589913D47549}" type="pres">
      <dgm:prSet presAssocID="{B4EE6832-E351-4BA5-8CD1-681C7E47A95B}" presName="Name0" presStyleCnt="0">
        <dgm:presLayoutVars>
          <dgm:dir/>
          <dgm:resizeHandles val="exact"/>
        </dgm:presLayoutVars>
      </dgm:prSet>
      <dgm:spPr/>
    </dgm:pt>
    <dgm:pt modelId="{99502782-9C27-4C99-A8B0-E621F9491CDA}" type="pres">
      <dgm:prSet presAssocID="{B28AA5C0-47CC-44B8-891F-723540425A4F}" presName="composite" presStyleCnt="0"/>
      <dgm:spPr/>
    </dgm:pt>
    <dgm:pt modelId="{E813763F-28FE-4017-90A4-1853B01EC7B8}" type="pres">
      <dgm:prSet presAssocID="{B28AA5C0-47CC-44B8-891F-723540425A4F}" presName="bgChev" presStyleLbl="node1" presStyleIdx="0" presStyleCnt="3"/>
      <dgm:spPr/>
    </dgm:pt>
    <dgm:pt modelId="{C041D810-D960-45A3-BFAD-AEE3DC546CDC}" type="pres">
      <dgm:prSet presAssocID="{B28AA5C0-47CC-44B8-891F-723540425A4F}" presName="txNode" presStyleLbl="fgAcc1" presStyleIdx="0" presStyleCnt="3">
        <dgm:presLayoutVars>
          <dgm:bulletEnabled val="1"/>
        </dgm:presLayoutVars>
      </dgm:prSet>
      <dgm:spPr/>
      <dgm:t>
        <a:bodyPr/>
        <a:lstStyle/>
        <a:p>
          <a:endParaRPr lang="pt-BR"/>
        </a:p>
      </dgm:t>
    </dgm:pt>
    <dgm:pt modelId="{703C9379-9733-4044-9D8D-0D234855A7CB}" type="pres">
      <dgm:prSet presAssocID="{246E8415-1DE0-4839-9464-DFA590B28BE5}" presName="compositeSpace" presStyleCnt="0"/>
      <dgm:spPr/>
    </dgm:pt>
    <dgm:pt modelId="{A40B9354-CA77-4437-BACD-533EA2E8DF0D}" type="pres">
      <dgm:prSet presAssocID="{567CBD52-437B-4187-93B3-23A0FE6D93EF}" presName="composite" presStyleCnt="0"/>
      <dgm:spPr/>
    </dgm:pt>
    <dgm:pt modelId="{7E2A9117-D48A-4B26-A348-D5D1609CAEB3}" type="pres">
      <dgm:prSet presAssocID="{567CBD52-437B-4187-93B3-23A0FE6D93EF}" presName="bgChev" presStyleLbl="node1" presStyleIdx="1" presStyleCnt="3"/>
      <dgm:spPr/>
    </dgm:pt>
    <dgm:pt modelId="{3422F997-E8B9-4FB2-B710-0D421398D935}" type="pres">
      <dgm:prSet presAssocID="{567CBD52-437B-4187-93B3-23A0FE6D93EF}" presName="txNode" presStyleLbl="fgAcc1" presStyleIdx="1" presStyleCnt="3">
        <dgm:presLayoutVars>
          <dgm:bulletEnabled val="1"/>
        </dgm:presLayoutVars>
      </dgm:prSet>
      <dgm:spPr/>
      <dgm:t>
        <a:bodyPr/>
        <a:lstStyle/>
        <a:p>
          <a:endParaRPr lang="pt-BR"/>
        </a:p>
      </dgm:t>
    </dgm:pt>
    <dgm:pt modelId="{FABC4772-C441-476B-A2CB-6B08414E1DA1}" type="pres">
      <dgm:prSet presAssocID="{E5F156CE-E9BF-4428-A681-1B4DA528878B}" presName="compositeSpace" presStyleCnt="0"/>
      <dgm:spPr/>
    </dgm:pt>
    <dgm:pt modelId="{EC857772-462C-4D51-AA92-628684C243D1}" type="pres">
      <dgm:prSet presAssocID="{32373397-FF4E-4EC5-8724-DA3FFAC2881F}" presName="composite" presStyleCnt="0"/>
      <dgm:spPr/>
    </dgm:pt>
    <dgm:pt modelId="{E3E4DA23-BAB2-4B4D-A4D7-6A24ADAEEF95}" type="pres">
      <dgm:prSet presAssocID="{32373397-FF4E-4EC5-8724-DA3FFAC2881F}" presName="bgChev" presStyleLbl="node1" presStyleIdx="2" presStyleCnt="3"/>
      <dgm:spPr/>
    </dgm:pt>
    <dgm:pt modelId="{481DFB52-E1F6-47A2-83A3-4420357D79CA}" type="pres">
      <dgm:prSet presAssocID="{32373397-FF4E-4EC5-8724-DA3FFAC2881F}" presName="txNode" presStyleLbl="fgAcc1" presStyleIdx="2" presStyleCnt="3">
        <dgm:presLayoutVars>
          <dgm:bulletEnabled val="1"/>
        </dgm:presLayoutVars>
      </dgm:prSet>
      <dgm:spPr/>
      <dgm:t>
        <a:bodyPr/>
        <a:lstStyle/>
        <a:p>
          <a:endParaRPr lang="pt-BR"/>
        </a:p>
      </dgm:t>
    </dgm:pt>
  </dgm:ptLst>
  <dgm:cxnLst>
    <dgm:cxn modelId="{B69424AB-37BE-47F2-8C6D-7E9CDC383559}" type="presOf" srcId="{32373397-FF4E-4EC5-8724-DA3FFAC2881F}" destId="{481DFB52-E1F6-47A2-83A3-4420357D79CA}" srcOrd="0" destOrd="0" presId="urn:microsoft.com/office/officeart/2005/8/layout/chevronAccent+Icon"/>
    <dgm:cxn modelId="{1492A52E-9977-439A-9EF9-3F7D286B7EDE}" type="presOf" srcId="{567CBD52-437B-4187-93B3-23A0FE6D93EF}" destId="{3422F997-E8B9-4FB2-B710-0D421398D935}" srcOrd="0" destOrd="0" presId="urn:microsoft.com/office/officeart/2005/8/layout/chevronAccent+Icon"/>
    <dgm:cxn modelId="{CE5D661E-7C80-485B-A48E-D32D0F84023B}" srcId="{B4EE6832-E351-4BA5-8CD1-681C7E47A95B}" destId="{32373397-FF4E-4EC5-8724-DA3FFAC2881F}" srcOrd="2" destOrd="0" parTransId="{47FE7A8B-6FA6-429E-9F71-EC88AD6A9D5B}" sibTransId="{449FB8AC-53F1-4966-8C55-E78E31A61210}"/>
    <dgm:cxn modelId="{1C098EB7-A4F3-4E66-A9B1-E53279A4786D}" type="presOf" srcId="{B4EE6832-E351-4BA5-8CD1-681C7E47A95B}" destId="{9307F266-6ED1-46E6-9224-589913D47549}" srcOrd="0" destOrd="0" presId="urn:microsoft.com/office/officeart/2005/8/layout/chevronAccent+Icon"/>
    <dgm:cxn modelId="{F42AEB77-E85A-440F-807E-A0B0D3F57318}" srcId="{B4EE6832-E351-4BA5-8CD1-681C7E47A95B}" destId="{567CBD52-437B-4187-93B3-23A0FE6D93EF}" srcOrd="1" destOrd="0" parTransId="{2BD911E7-AF98-4EB6-91CE-E6CD70A6D842}" sibTransId="{E5F156CE-E9BF-4428-A681-1B4DA528878B}"/>
    <dgm:cxn modelId="{467F2FB2-A863-427F-9EA3-CBE3AC4A34A8}" type="presOf" srcId="{B28AA5C0-47CC-44B8-891F-723540425A4F}" destId="{C041D810-D960-45A3-BFAD-AEE3DC546CDC}" srcOrd="0" destOrd="0" presId="urn:microsoft.com/office/officeart/2005/8/layout/chevronAccent+Icon"/>
    <dgm:cxn modelId="{BA159F51-544D-4695-B5C4-2F1751844577}" srcId="{B4EE6832-E351-4BA5-8CD1-681C7E47A95B}" destId="{B28AA5C0-47CC-44B8-891F-723540425A4F}" srcOrd="0" destOrd="0" parTransId="{06FF9242-4F71-48CB-A4E4-A5733EBA5AEE}" sibTransId="{246E8415-1DE0-4839-9464-DFA590B28BE5}"/>
    <dgm:cxn modelId="{5C2C8E75-DB99-486B-B9CD-C062887E8991}" type="presParOf" srcId="{9307F266-6ED1-46E6-9224-589913D47549}" destId="{99502782-9C27-4C99-A8B0-E621F9491CDA}" srcOrd="0" destOrd="0" presId="urn:microsoft.com/office/officeart/2005/8/layout/chevronAccent+Icon"/>
    <dgm:cxn modelId="{B5A60C48-F12E-4FBF-AC63-AF2DDC222608}" type="presParOf" srcId="{99502782-9C27-4C99-A8B0-E621F9491CDA}" destId="{E813763F-28FE-4017-90A4-1853B01EC7B8}" srcOrd="0" destOrd="0" presId="urn:microsoft.com/office/officeart/2005/8/layout/chevronAccent+Icon"/>
    <dgm:cxn modelId="{B19771C3-C86F-401B-A4E3-F7308561DB9D}" type="presParOf" srcId="{99502782-9C27-4C99-A8B0-E621F9491CDA}" destId="{C041D810-D960-45A3-BFAD-AEE3DC546CDC}" srcOrd="1" destOrd="0" presId="urn:microsoft.com/office/officeart/2005/8/layout/chevronAccent+Icon"/>
    <dgm:cxn modelId="{B2F5CF24-205B-41E1-8EFA-9BC7791800D4}" type="presParOf" srcId="{9307F266-6ED1-46E6-9224-589913D47549}" destId="{703C9379-9733-4044-9D8D-0D234855A7CB}" srcOrd="1" destOrd="0" presId="urn:microsoft.com/office/officeart/2005/8/layout/chevronAccent+Icon"/>
    <dgm:cxn modelId="{82BCB763-685A-4E20-B453-6D161EE97B96}" type="presParOf" srcId="{9307F266-6ED1-46E6-9224-589913D47549}" destId="{A40B9354-CA77-4437-BACD-533EA2E8DF0D}" srcOrd="2" destOrd="0" presId="urn:microsoft.com/office/officeart/2005/8/layout/chevronAccent+Icon"/>
    <dgm:cxn modelId="{41FE62DF-9E7A-4CFD-9DAE-6C449C027B70}" type="presParOf" srcId="{A40B9354-CA77-4437-BACD-533EA2E8DF0D}" destId="{7E2A9117-D48A-4B26-A348-D5D1609CAEB3}" srcOrd="0" destOrd="0" presId="urn:microsoft.com/office/officeart/2005/8/layout/chevronAccent+Icon"/>
    <dgm:cxn modelId="{E2A0D5E3-1CAA-4660-BB46-18E0C50DADA8}" type="presParOf" srcId="{A40B9354-CA77-4437-BACD-533EA2E8DF0D}" destId="{3422F997-E8B9-4FB2-B710-0D421398D935}" srcOrd="1" destOrd="0" presId="urn:microsoft.com/office/officeart/2005/8/layout/chevronAccent+Icon"/>
    <dgm:cxn modelId="{CA7FA2D1-117C-476F-AB21-EFE004570034}" type="presParOf" srcId="{9307F266-6ED1-46E6-9224-589913D47549}" destId="{FABC4772-C441-476B-A2CB-6B08414E1DA1}" srcOrd="3" destOrd="0" presId="urn:microsoft.com/office/officeart/2005/8/layout/chevronAccent+Icon"/>
    <dgm:cxn modelId="{26509694-46C6-4371-AC56-ACE9337A44A6}" type="presParOf" srcId="{9307F266-6ED1-46E6-9224-589913D47549}" destId="{EC857772-462C-4D51-AA92-628684C243D1}" srcOrd="4" destOrd="0" presId="urn:microsoft.com/office/officeart/2005/8/layout/chevronAccent+Icon"/>
    <dgm:cxn modelId="{E5350CD4-AF05-4CF2-8748-5D773378CF78}" type="presParOf" srcId="{EC857772-462C-4D51-AA92-628684C243D1}" destId="{E3E4DA23-BAB2-4B4D-A4D7-6A24ADAEEF95}" srcOrd="0" destOrd="0" presId="urn:microsoft.com/office/officeart/2005/8/layout/chevronAccent+Icon"/>
    <dgm:cxn modelId="{6CB77A2E-FE4F-49E8-84D6-64987AD2D842}" type="presParOf" srcId="{EC857772-462C-4D51-AA92-628684C243D1}" destId="{481DFB52-E1F6-47A2-83A3-4420357D79C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FAC6-DA92-4058-8D1E-B40E3C4E8571}">
      <dsp:nvSpPr>
        <dsp:cNvPr id="0" name=""/>
        <dsp:cNvSpPr/>
      </dsp:nvSpPr>
      <dsp:spPr>
        <a:xfrm>
          <a:off x="0" y="440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53496-6E77-48A0-8B24-B56C9C565B6D}">
      <dsp:nvSpPr>
        <dsp:cNvPr id="0" name=""/>
        <dsp:cNvSpPr/>
      </dsp:nvSpPr>
      <dsp:spPr>
        <a:xfrm>
          <a:off x="280727" y="71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Fundamentos básicos</a:t>
          </a:r>
        </a:p>
      </dsp:txBody>
      <dsp:txXfrm>
        <a:off x="316753" y="107523"/>
        <a:ext cx="3858136" cy="665948"/>
      </dsp:txXfrm>
    </dsp:sp>
    <dsp:sp modelId="{35DE6435-E5D0-4FC0-A28E-4D0E5C730D44}">
      <dsp:nvSpPr>
        <dsp:cNvPr id="0" name=""/>
        <dsp:cNvSpPr/>
      </dsp:nvSpPr>
      <dsp:spPr>
        <a:xfrm>
          <a:off x="0" y="1574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03D66-D2FD-4204-A2BE-F6975E9BA3B2}">
      <dsp:nvSpPr>
        <dsp:cNvPr id="0" name=""/>
        <dsp:cNvSpPr/>
      </dsp:nvSpPr>
      <dsp:spPr>
        <a:xfrm>
          <a:off x="280727" y="1205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Introdução à Gestão</a:t>
          </a:r>
        </a:p>
      </dsp:txBody>
      <dsp:txXfrm>
        <a:off x="316753" y="1241523"/>
        <a:ext cx="3858136" cy="665948"/>
      </dsp:txXfrm>
    </dsp:sp>
    <dsp:sp modelId="{EB6FFE3A-F416-4C2F-87C2-46731F889747}">
      <dsp:nvSpPr>
        <dsp:cNvPr id="0" name=""/>
        <dsp:cNvSpPr/>
      </dsp:nvSpPr>
      <dsp:spPr>
        <a:xfrm>
          <a:off x="0" y="2708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E1728-5672-4735-ADA0-EE432CAFB552}">
      <dsp:nvSpPr>
        <dsp:cNvPr id="0" name=""/>
        <dsp:cNvSpPr/>
      </dsp:nvSpPr>
      <dsp:spPr>
        <a:xfrm>
          <a:off x="280727" y="2339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Teorias de Gestão</a:t>
          </a:r>
        </a:p>
      </dsp:txBody>
      <dsp:txXfrm>
        <a:off x="316753" y="2375523"/>
        <a:ext cx="3858136" cy="665948"/>
      </dsp:txXfrm>
    </dsp:sp>
    <dsp:sp modelId="{0EB4FF79-3D85-455F-B450-6BD78875B8BE}">
      <dsp:nvSpPr>
        <dsp:cNvPr id="0" name=""/>
        <dsp:cNvSpPr/>
      </dsp:nvSpPr>
      <dsp:spPr>
        <a:xfrm>
          <a:off x="0" y="3842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38277-D519-4651-A5FB-75E60BEB95BF}">
      <dsp:nvSpPr>
        <dsp:cNvPr id="0" name=""/>
        <dsp:cNvSpPr/>
      </dsp:nvSpPr>
      <dsp:spPr>
        <a:xfrm>
          <a:off x="280727" y="3473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Gestão de Organizações</a:t>
          </a:r>
        </a:p>
      </dsp:txBody>
      <dsp:txXfrm>
        <a:off x="316753" y="3509523"/>
        <a:ext cx="385813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FAC6-DA92-4058-8D1E-B40E3C4E8571}">
      <dsp:nvSpPr>
        <dsp:cNvPr id="0" name=""/>
        <dsp:cNvSpPr/>
      </dsp:nvSpPr>
      <dsp:spPr>
        <a:xfrm>
          <a:off x="0" y="40659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53496-6E77-48A0-8B24-B56C9C565B6D}">
      <dsp:nvSpPr>
        <dsp:cNvPr id="0" name=""/>
        <dsp:cNvSpPr/>
      </dsp:nvSpPr>
      <dsp:spPr>
        <a:xfrm>
          <a:off x="1301327" y="289927"/>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Introdução à Gestão de Projectos</a:t>
          </a:r>
        </a:p>
      </dsp:txBody>
      <dsp:txXfrm>
        <a:off x="1328707" y="317307"/>
        <a:ext cx="3588958" cy="506120"/>
      </dsp:txXfrm>
    </dsp:sp>
    <dsp:sp modelId="{35DE6435-E5D0-4FC0-A28E-4D0E5C730D44}">
      <dsp:nvSpPr>
        <dsp:cNvPr id="0" name=""/>
        <dsp:cNvSpPr/>
      </dsp:nvSpPr>
      <dsp:spPr>
        <a:xfrm>
          <a:off x="0" y="1268436"/>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03D66-D2FD-4204-A2BE-F6975E9BA3B2}">
      <dsp:nvSpPr>
        <dsp:cNvPr id="0" name=""/>
        <dsp:cNvSpPr/>
      </dsp:nvSpPr>
      <dsp:spPr>
        <a:xfrm>
          <a:off x="1301327" y="98799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Gestão do Escopo do Projecto</a:t>
          </a:r>
        </a:p>
      </dsp:txBody>
      <dsp:txXfrm>
        <a:off x="1328707" y="1015375"/>
        <a:ext cx="3588958" cy="506120"/>
      </dsp:txXfrm>
    </dsp:sp>
    <dsp:sp modelId="{EB6FFE3A-F416-4C2F-87C2-46731F889747}">
      <dsp:nvSpPr>
        <dsp:cNvPr id="0" name=""/>
        <dsp:cNvSpPr/>
      </dsp:nvSpPr>
      <dsp:spPr>
        <a:xfrm>
          <a:off x="0" y="2130276"/>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E1728-5672-4735-ADA0-EE432CAFB552}">
      <dsp:nvSpPr>
        <dsp:cNvPr id="0" name=""/>
        <dsp:cNvSpPr/>
      </dsp:nvSpPr>
      <dsp:spPr>
        <a:xfrm>
          <a:off x="1301327" y="1849836"/>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Projectos de Investimento</a:t>
          </a:r>
        </a:p>
      </dsp:txBody>
      <dsp:txXfrm>
        <a:off x="1328707" y="1877216"/>
        <a:ext cx="3588958" cy="506120"/>
      </dsp:txXfrm>
    </dsp:sp>
    <dsp:sp modelId="{0EB4FF79-3D85-455F-B450-6BD78875B8BE}">
      <dsp:nvSpPr>
        <dsp:cNvPr id="0" name=""/>
        <dsp:cNvSpPr/>
      </dsp:nvSpPr>
      <dsp:spPr>
        <a:xfrm>
          <a:off x="0" y="2992116"/>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38277-D519-4651-A5FB-75E60BEB95BF}">
      <dsp:nvSpPr>
        <dsp:cNvPr id="0" name=""/>
        <dsp:cNvSpPr/>
      </dsp:nvSpPr>
      <dsp:spPr>
        <a:xfrm>
          <a:off x="1301327" y="2711676"/>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Gestor e Equipe de Projectos</a:t>
          </a:r>
        </a:p>
      </dsp:txBody>
      <dsp:txXfrm>
        <a:off x="1328707" y="2739056"/>
        <a:ext cx="3588958" cy="506120"/>
      </dsp:txXfrm>
    </dsp:sp>
    <dsp:sp modelId="{FBFA829B-E83A-419D-8938-DD43B3D24AC2}">
      <dsp:nvSpPr>
        <dsp:cNvPr id="0" name=""/>
        <dsp:cNvSpPr/>
      </dsp:nvSpPr>
      <dsp:spPr>
        <a:xfrm>
          <a:off x="0" y="385395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39C089-A470-42D8-9A4F-917C234CE8A7}">
      <dsp:nvSpPr>
        <dsp:cNvPr id="0" name=""/>
        <dsp:cNvSpPr/>
      </dsp:nvSpPr>
      <dsp:spPr>
        <a:xfrm>
          <a:off x="1301327" y="3573516"/>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O Plano Global e Calendarização </a:t>
          </a:r>
        </a:p>
      </dsp:txBody>
      <dsp:txXfrm>
        <a:off x="1328707" y="3600896"/>
        <a:ext cx="3588958" cy="506120"/>
      </dsp:txXfrm>
    </dsp:sp>
    <dsp:sp modelId="{C6CCEEBE-F0D8-4B2D-95EB-CC5FFCFE2C63}">
      <dsp:nvSpPr>
        <dsp:cNvPr id="0" name=""/>
        <dsp:cNvSpPr/>
      </dsp:nvSpPr>
      <dsp:spPr>
        <a:xfrm>
          <a:off x="0" y="471579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53B1EE-05B7-4696-BAF8-8225251FCF2C}">
      <dsp:nvSpPr>
        <dsp:cNvPr id="0" name=""/>
        <dsp:cNvSpPr/>
      </dsp:nvSpPr>
      <dsp:spPr>
        <a:xfrm>
          <a:off x="1301327" y="443535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A Comunicação na GP</a:t>
          </a:r>
        </a:p>
      </dsp:txBody>
      <dsp:txXfrm>
        <a:off x="1328707" y="4462735"/>
        <a:ext cx="3588958" cy="506120"/>
      </dsp:txXfrm>
    </dsp:sp>
    <dsp:sp modelId="{FB9B0BC8-372E-4528-9FEB-A9F19D0499D1}">
      <dsp:nvSpPr>
        <dsp:cNvPr id="0" name=""/>
        <dsp:cNvSpPr/>
      </dsp:nvSpPr>
      <dsp:spPr>
        <a:xfrm>
          <a:off x="0" y="557763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E54F0-0537-49E5-92D5-7F86802462D3}">
      <dsp:nvSpPr>
        <dsp:cNvPr id="0" name=""/>
        <dsp:cNvSpPr/>
      </dsp:nvSpPr>
      <dsp:spPr>
        <a:xfrm>
          <a:off x="1301327" y="529719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Gestão de Riscos do Projecto</a:t>
          </a:r>
        </a:p>
      </dsp:txBody>
      <dsp:txXfrm>
        <a:off x="1328707" y="5324575"/>
        <a:ext cx="358895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3763F-28FE-4017-90A4-1853B01EC7B8}">
      <dsp:nvSpPr>
        <dsp:cNvPr id="0" name=""/>
        <dsp:cNvSpPr/>
      </dsp:nvSpPr>
      <dsp:spPr>
        <a:xfrm>
          <a:off x="1257" y="1947069"/>
          <a:ext cx="3159643" cy="121962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1D810-D960-45A3-BFAD-AEE3DC546CDC}">
      <dsp:nvSpPr>
        <dsp:cNvPr id="0" name=""/>
        <dsp:cNvSpPr/>
      </dsp:nvSpPr>
      <dsp:spPr>
        <a:xfrm>
          <a:off x="843829" y="2251975"/>
          <a:ext cx="2668143" cy="1219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PT" sz="1700" kern="1200" dirty="0"/>
            <a:t>Organização</a:t>
          </a:r>
        </a:p>
      </dsp:txBody>
      <dsp:txXfrm>
        <a:off x="879551" y="2287697"/>
        <a:ext cx="2596699" cy="1148178"/>
      </dsp:txXfrm>
    </dsp:sp>
    <dsp:sp modelId="{7E2A9117-D48A-4B26-A348-D5D1609CAEB3}">
      <dsp:nvSpPr>
        <dsp:cNvPr id="0" name=""/>
        <dsp:cNvSpPr/>
      </dsp:nvSpPr>
      <dsp:spPr>
        <a:xfrm>
          <a:off x="3610272" y="1947069"/>
          <a:ext cx="3159643" cy="121962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2F997-E8B9-4FB2-B710-0D421398D935}">
      <dsp:nvSpPr>
        <dsp:cNvPr id="0" name=""/>
        <dsp:cNvSpPr/>
      </dsp:nvSpPr>
      <dsp:spPr>
        <a:xfrm>
          <a:off x="4452844" y="2251975"/>
          <a:ext cx="2668143" cy="1219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PT" sz="1700" b="0" i="1" kern="1200" dirty="0" err="1"/>
            <a:t>Organon</a:t>
          </a:r>
          <a:endParaRPr lang="pt-PT" sz="1700" kern="1200" dirty="0"/>
        </a:p>
      </dsp:txBody>
      <dsp:txXfrm>
        <a:off x="4488566" y="2287697"/>
        <a:ext cx="2596699" cy="1148178"/>
      </dsp:txXfrm>
    </dsp:sp>
    <dsp:sp modelId="{E3E4DA23-BAB2-4B4D-A4D7-6A24ADAEEF95}">
      <dsp:nvSpPr>
        <dsp:cNvPr id="0" name=""/>
        <dsp:cNvSpPr/>
      </dsp:nvSpPr>
      <dsp:spPr>
        <a:xfrm>
          <a:off x="7219288" y="1947069"/>
          <a:ext cx="3159643" cy="121962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DFB52-E1F6-47A2-83A3-4420357D79CA}">
      <dsp:nvSpPr>
        <dsp:cNvPr id="0" name=""/>
        <dsp:cNvSpPr/>
      </dsp:nvSpPr>
      <dsp:spPr>
        <a:xfrm>
          <a:off x="8061859" y="2251975"/>
          <a:ext cx="2668143" cy="1219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pt-PT" sz="1700" b="0" i="0" kern="1200" dirty="0"/>
            <a:t>instrumento, utensílio, órgão, aquilo com que se trabalha</a:t>
          </a:r>
          <a:endParaRPr lang="pt-PT" sz="1700" kern="1200" dirty="0"/>
        </a:p>
      </dsp:txBody>
      <dsp:txXfrm>
        <a:off x="8097581" y="2287697"/>
        <a:ext cx="2596699" cy="11481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64536-2FF9-0FD7-FBF4-45D2B2C431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PT"/>
          </a:p>
        </p:txBody>
      </p:sp>
      <p:sp>
        <p:nvSpPr>
          <p:cNvPr id="3" name="Subtitle 2">
            <a:extLst>
              <a:ext uri="{FF2B5EF4-FFF2-40B4-BE49-F238E27FC236}">
                <a16:creationId xmlns:a16="http://schemas.microsoft.com/office/drawing/2014/main" xmlns="" id="{7418C5D0-FB87-C1AD-6590-757AA4536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Date Placeholder 3">
            <a:extLst>
              <a:ext uri="{FF2B5EF4-FFF2-40B4-BE49-F238E27FC236}">
                <a16:creationId xmlns:a16="http://schemas.microsoft.com/office/drawing/2014/main" xmlns="" id="{58D0C1B9-0AFE-0F7B-148F-6C07F0AF51FD}"/>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5" name="Footer Placeholder 4">
            <a:extLst>
              <a:ext uri="{FF2B5EF4-FFF2-40B4-BE49-F238E27FC236}">
                <a16:creationId xmlns:a16="http://schemas.microsoft.com/office/drawing/2014/main" xmlns="" id="{55DFCDBE-C512-B8DB-74E4-A75C9BDE31C7}"/>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xmlns="" id="{D0AD6986-3149-397F-FC57-514188C628AA}"/>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168101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EFF365-9C53-AE04-0353-C167E1CDFFCA}"/>
              </a:ext>
            </a:extLst>
          </p:cNvPr>
          <p:cNvSpPr>
            <a:spLocks noGrp="1"/>
          </p:cNvSpPr>
          <p:nvPr>
            <p:ph type="title"/>
          </p:nvPr>
        </p:nvSpPr>
        <p:spPr/>
        <p:txBody>
          <a:bodyPr/>
          <a:lstStyle/>
          <a:p>
            <a:r>
              <a:rPr lang="en-US"/>
              <a:t>Click to edit Master title style</a:t>
            </a:r>
            <a:endParaRPr lang="pt-PT"/>
          </a:p>
        </p:txBody>
      </p:sp>
      <p:sp>
        <p:nvSpPr>
          <p:cNvPr id="3" name="Vertical Text Placeholder 2">
            <a:extLst>
              <a:ext uri="{FF2B5EF4-FFF2-40B4-BE49-F238E27FC236}">
                <a16:creationId xmlns:a16="http://schemas.microsoft.com/office/drawing/2014/main" xmlns="" id="{30DA2F6F-6776-B410-6F6C-34FEC138A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xmlns="" id="{510AA55F-9FD8-F31C-DF36-BF0CB2AD8AAE}"/>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5" name="Footer Placeholder 4">
            <a:extLst>
              <a:ext uri="{FF2B5EF4-FFF2-40B4-BE49-F238E27FC236}">
                <a16:creationId xmlns:a16="http://schemas.microsoft.com/office/drawing/2014/main" xmlns="" id="{07BEC3EA-5B84-DC11-17AE-4A9D69BE126F}"/>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xmlns="" id="{F1331893-A7A2-9A7C-2EB8-CF76A15AC7E6}"/>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423239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A40A43-8D3E-FF47-20D4-97D1C26D9F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PT"/>
          </a:p>
        </p:txBody>
      </p:sp>
      <p:sp>
        <p:nvSpPr>
          <p:cNvPr id="3" name="Vertical Text Placeholder 2">
            <a:extLst>
              <a:ext uri="{FF2B5EF4-FFF2-40B4-BE49-F238E27FC236}">
                <a16:creationId xmlns:a16="http://schemas.microsoft.com/office/drawing/2014/main" xmlns="" id="{981A8260-8241-DA99-8843-65E51BE8A9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xmlns="" id="{6507ED65-E803-2115-DB8D-8CCC59476AB6}"/>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5" name="Footer Placeholder 4">
            <a:extLst>
              <a:ext uri="{FF2B5EF4-FFF2-40B4-BE49-F238E27FC236}">
                <a16:creationId xmlns:a16="http://schemas.microsoft.com/office/drawing/2014/main" xmlns="" id="{6B509109-866F-E543-594B-3FB61FA86790}"/>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xmlns="" id="{501A442C-8590-7F4B-4FF9-765B3F9586CB}"/>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25317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1B9EF-A2BB-4FAD-8764-0CB6BEBE0CFB}"/>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xmlns="" id="{9DD6F0A0-DA55-8DB3-22EE-0428738BC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xmlns="" id="{B0668F6D-1E34-4388-131A-05E363E8DC48}"/>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5" name="Footer Placeholder 4">
            <a:extLst>
              <a:ext uri="{FF2B5EF4-FFF2-40B4-BE49-F238E27FC236}">
                <a16:creationId xmlns:a16="http://schemas.microsoft.com/office/drawing/2014/main" xmlns="" id="{8D87ECD7-3737-AAC5-4178-F5EB36245D66}"/>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xmlns="" id="{CCB0C094-DE2E-E5BD-11D8-2D0B93E8E8EF}"/>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56948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083DB-3C08-E7C7-C812-FFD8E7364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PT"/>
          </a:p>
        </p:txBody>
      </p:sp>
      <p:sp>
        <p:nvSpPr>
          <p:cNvPr id="3" name="Text Placeholder 2">
            <a:extLst>
              <a:ext uri="{FF2B5EF4-FFF2-40B4-BE49-F238E27FC236}">
                <a16:creationId xmlns:a16="http://schemas.microsoft.com/office/drawing/2014/main" xmlns="" id="{7293FADB-AA7D-A752-4096-C229BD0C2F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BF69A7A-F095-4CE4-6807-FF3D3E01E5D9}"/>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5" name="Footer Placeholder 4">
            <a:extLst>
              <a:ext uri="{FF2B5EF4-FFF2-40B4-BE49-F238E27FC236}">
                <a16:creationId xmlns:a16="http://schemas.microsoft.com/office/drawing/2014/main" xmlns="" id="{53926675-DA61-7AA0-6B63-87F644B02FD3}"/>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xmlns="" id="{4F4E6C7C-B036-0D93-ABD0-0E083A270F82}"/>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56413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CA13B-18B6-C863-BB2A-379CEE5C1B1D}"/>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xmlns="" id="{A39D447F-6C8D-1F94-E3D6-BB753D311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a:extLst>
              <a:ext uri="{FF2B5EF4-FFF2-40B4-BE49-F238E27FC236}">
                <a16:creationId xmlns:a16="http://schemas.microsoft.com/office/drawing/2014/main" xmlns="" id="{FD478A53-881B-5FA4-4699-6DAEB4FF7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a:extLst>
              <a:ext uri="{FF2B5EF4-FFF2-40B4-BE49-F238E27FC236}">
                <a16:creationId xmlns:a16="http://schemas.microsoft.com/office/drawing/2014/main" xmlns="" id="{1FFBA4EF-04A6-ACC7-350E-EE3E76559DBC}"/>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6" name="Footer Placeholder 5">
            <a:extLst>
              <a:ext uri="{FF2B5EF4-FFF2-40B4-BE49-F238E27FC236}">
                <a16:creationId xmlns:a16="http://schemas.microsoft.com/office/drawing/2014/main" xmlns="" id="{9A7B5CE0-1BC7-7221-B66E-354A2C80E6AD}"/>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xmlns="" id="{19299A01-81C4-9A39-40D4-8ABE23D4E893}"/>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312416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15D9A-328D-8878-30ED-4407BD7CDDE0}"/>
              </a:ext>
            </a:extLst>
          </p:cNvPr>
          <p:cNvSpPr>
            <a:spLocks noGrp="1"/>
          </p:cNvSpPr>
          <p:nvPr>
            <p:ph type="title"/>
          </p:nvPr>
        </p:nvSpPr>
        <p:spPr>
          <a:xfrm>
            <a:off x="839788" y="365125"/>
            <a:ext cx="10515600" cy="1325563"/>
          </a:xfrm>
        </p:spPr>
        <p:txBody>
          <a:bodyPr/>
          <a:lstStyle/>
          <a:p>
            <a:r>
              <a:rPr lang="en-US"/>
              <a:t>Click to edit Master title style</a:t>
            </a:r>
            <a:endParaRPr lang="pt-PT"/>
          </a:p>
        </p:txBody>
      </p:sp>
      <p:sp>
        <p:nvSpPr>
          <p:cNvPr id="3" name="Text Placeholder 2">
            <a:extLst>
              <a:ext uri="{FF2B5EF4-FFF2-40B4-BE49-F238E27FC236}">
                <a16:creationId xmlns:a16="http://schemas.microsoft.com/office/drawing/2014/main" xmlns="" id="{E05700D3-0983-3DF9-7BDB-08B663C0C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03B93E6-6006-9865-B093-09DBCCB26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a:extLst>
              <a:ext uri="{FF2B5EF4-FFF2-40B4-BE49-F238E27FC236}">
                <a16:creationId xmlns:a16="http://schemas.microsoft.com/office/drawing/2014/main" xmlns="" id="{A0486983-3480-3FBB-AC6B-8051AB4F6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06AD3E-9ADA-3731-ECA4-475ECA5B57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a:extLst>
              <a:ext uri="{FF2B5EF4-FFF2-40B4-BE49-F238E27FC236}">
                <a16:creationId xmlns:a16="http://schemas.microsoft.com/office/drawing/2014/main" xmlns="" id="{2DE07CFA-B1FE-5289-E0A2-5F4ACBAF380B}"/>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8" name="Footer Placeholder 7">
            <a:extLst>
              <a:ext uri="{FF2B5EF4-FFF2-40B4-BE49-F238E27FC236}">
                <a16:creationId xmlns:a16="http://schemas.microsoft.com/office/drawing/2014/main" xmlns="" id="{1EE48420-F429-0F75-88A3-E53FFEA1E719}"/>
              </a:ext>
            </a:extLst>
          </p:cNvPr>
          <p:cNvSpPr>
            <a:spLocks noGrp="1"/>
          </p:cNvSpPr>
          <p:nvPr>
            <p:ph type="ftr" sz="quarter" idx="11"/>
          </p:nvPr>
        </p:nvSpPr>
        <p:spPr/>
        <p:txBody>
          <a:bodyPr/>
          <a:lstStyle/>
          <a:p>
            <a:endParaRPr lang="pt-PT"/>
          </a:p>
        </p:txBody>
      </p:sp>
      <p:sp>
        <p:nvSpPr>
          <p:cNvPr id="9" name="Slide Number Placeholder 8">
            <a:extLst>
              <a:ext uri="{FF2B5EF4-FFF2-40B4-BE49-F238E27FC236}">
                <a16:creationId xmlns:a16="http://schemas.microsoft.com/office/drawing/2014/main" xmlns="" id="{802D1115-A4B9-C24B-BAE3-08A25E8EEB4B}"/>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409547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A0CB6-689B-818C-B609-B0CB092F24C1}"/>
              </a:ext>
            </a:extLst>
          </p:cNvPr>
          <p:cNvSpPr>
            <a:spLocks noGrp="1"/>
          </p:cNvSpPr>
          <p:nvPr>
            <p:ph type="title"/>
          </p:nvPr>
        </p:nvSpPr>
        <p:spPr/>
        <p:txBody>
          <a:bodyPr/>
          <a:lstStyle/>
          <a:p>
            <a:r>
              <a:rPr lang="en-US"/>
              <a:t>Click to edit Master title style</a:t>
            </a:r>
            <a:endParaRPr lang="pt-PT"/>
          </a:p>
        </p:txBody>
      </p:sp>
      <p:sp>
        <p:nvSpPr>
          <p:cNvPr id="3" name="Date Placeholder 2">
            <a:extLst>
              <a:ext uri="{FF2B5EF4-FFF2-40B4-BE49-F238E27FC236}">
                <a16:creationId xmlns:a16="http://schemas.microsoft.com/office/drawing/2014/main" xmlns="" id="{F3DE244A-B318-E982-5E83-25C0A724102E}"/>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4" name="Footer Placeholder 3">
            <a:extLst>
              <a:ext uri="{FF2B5EF4-FFF2-40B4-BE49-F238E27FC236}">
                <a16:creationId xmlns:a16="http://schemas.microsoft.com/office/drawing/2014/main" xmlns="" id="{9C46F5DA-1DCE-9674-5E84-2A6896E9B64E}"/>
              </a:ext>
            </a:extLst>
          </p:cNvPr>
          <p:cNvSpPr>
            <a:spLocks noGrp="1"/>
          </p:cNvSpPr>
          <p:nvPr>
            <p:ph type="ftr" sz="quarter" idx="11"/>
          </p:nvPr>
        </p:nvSpPr>
        <p:spPr/>
        <p:txBody>
          <a:bodyPr/>
          <a:lstStyle/>
          <a:p>
            <a:endParaRPr lang="pt-PT"/>
          </a:p>
        </p:txBody>
      </p:sp>
      <p:sp>
        <p:nvSpPr>
          <p:cNvPr id="5" name="Slide Number Placeholder 4">
            <a:extLst>
              <a:ext uri="{FF2B5EF4-FFF2-40B4-BE49-F238E27FC236}">
                <a16:creationId xmlns:a16="http://schemas.microsoft.com/office/drawing/2014/main" xmlns="" id="{F256D7C2-6787-C4A4-ED52-A7D381F1C522}"/>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356179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3CA31A-CD57-8580-0660-0B15192400D8}"/>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3" name="Footer Placeholder 2">
            <a:extLst>
              <a:ext uri="{FF2B5EF4-FFF2-40B4-BE49-F238E27FC236}">
                <a16:creationId xmlns:a16="http://schemas.microsoft.com/office/drawing/2014/main" xmlns="" id="{294D9A61-3BE3-CE3F-7BB5-BC1FD989D310}"/>
              </a:ext>
            </a:extLst>
          </p:cNvPr>
          <p:cNvSpPr>
            <a:spLocks noGrp="1"/>
          </p:cNvSpPr>
          <p:nvPr>
            <p:ph type="ftr" sz="quarter" idx="11"/>
          </p:nvPr>
        </p:nvSpPr>
        <p:spPr/>
        <p:txBody>
          <a:bodyPr/>
          <a:lstStyle/>
          <a:p>
            <a:endParaRPr lang="pt-PT"/>
          </a:p>
        </p:txBody>
      </p:sp>
      <p:sp>
        <p:nvSpPr>
          <p:cNvPr id="4" name="Slide Number Placeholder 3">
            <a:extLst>
              <a:ext uri="{FF2B5EF4-FFF2-40B4-BE49-F238E27FC236}">
                <a16:creationId xmlns:a16="http://schemas.microsoft.com/office/drawing/2014/main" xmlns="" id="{21C469CF-1381-667F-3BA6-DFAF576D3481}"/>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193352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EC0D4-B9D3-DC8E-D34D-DF25B1E91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Content Placeholder 2">
            <a:extLst>
              <a:ext uri="{FF2B5EF4-FFF2-40B4-BE49-F238E27FC236}">
                <a16:creationId xmlns:a16="http://schemas.microsoft.com/office/drawing/2014/main" xmlns="" id="{C7FDCA90-E5B5-4302-139B-7C9C12C35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a:extLst>
              <a:ext uri="{FF2B5EF4-FFF2-40B4-BE49-F238E27FC236}">
                <a16:creationId xmlns:a16="http://schemas.microsoft.com/office/drawing/2014/main" xmlns="" id="{76213C9E-545F-A600-2B06-8763A7BEB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EE0CD7-18AC-6976-B709-E3995C2AB367}"/>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6" name="Footer Placeholder 5">
            <a:extLst>
              <a:ext uri="{FF2B5EF4-FFF2-40B4-BE49-F238E27FC236}">
                <a16:creationId xmlns:a16="http://schemas.microsoft.com/office/drawing/2014/main" xmlns="" id="{5AD43C2B-4725-59C6-8811-BD427DDB3C5F}"/>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xmlns="" id="{40239D0F-DE1A-74C5-84F3-F9E9037E5DF0}"/>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144392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EF63A-137F-839C-869F-004D70319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Picture Placeholder 2">
            <a:extLst>
              <a:ext uri="{FF2B5EF4-FFF2-40B4-BE49-F238E27FC236}">
                <a16:creationId xmlns:a16="http://schemas.microsoft.com/office/drawing/2014/main" xmlns="" id="{074492A8-4E12-26E7-82EC-379FAB957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a:extLst>
              <a:ext uri="{FF2B5EF4-FFF2-40B4-BE49-F238E27FC236}">
                <a16:creationId xmlns:a16="http://schemas.microsoft.com/office/drawing/2014/main" xmlns="" id="{F8366613-87AB-3C65-6DFA-0E8958A85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2F7DA0-B5E0-D9AC-7959-D42E4B74737D}"/>
              </a:ext>
            </a:extLst>
          </p:cNvPr>
          <p:cNvSpPr>
            <a:spLocks noGrp="1"/>
          </p:cNvSpPr>
          <p:nvPr>
            <p:ph type="dt" sz="half" idx="10"/>
          </p:nvPr>
        </p:nvSpPr>
        <p:spPr/>
        <p:txBody>
          <a:bodyPr/>
          <a:lstStyle/>
          <a:p>
            <a:fld id="{CCC680BA-672E-4BD8-96FD-F8FB09A74524}" type="datetimeFigureOut">
              <a:rPr lang="pt-PT" smtClean="0"/>
              <a:t>28/07/2024</a:t>
            </a:fld>
            <a:endParaRPr lang="pt-PT"/>
          </a:p>
        </p:txBody>
      </p:sp>
      <p:sp>
        <p:nvSpPr>
          <p:cNvPr id="6" name="Footer Placeholder 5">
            <a:extLst>
              <a:ext uri="{FF2B5EF4-FFF2-40B4-BE49-F238E27FC236}">
                <a16:creationId xmlns:a16="http://schemas.microsoft.com/office/drawing/2014/main" xmlns="" id="{69A6F2D2-C4E2-90BA-F761-B2D1ACA58672}"/>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xmlns="" id="{61F2B8E4-A697-FFB4-A74D-F04CB72DC1F6}"/>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415005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D401DD-A913-A000-4640-D63108C71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a:extLst>
              <a:ext uri="{FF2B5EF4-FFF2-40B4-BE49-F238E27FC236}">
                <a16:creationId xmlns:a16="http://schemas.microsoft.com/office/drawing/2014/main" xmlns="" id="{64C221EF-715C-2895-72F4-F471412DF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xmlns="" id="{ED199255-D9F0-D3FF-9DDA-6C8DC0237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680BA-672E-4BD8-96FD-F8FB09A74524}" type="datetimeFigureOut">
              <a:rPr lang="pt-PT" smtClean="0"/>
              <a:t>28/07/2024</a:t>
            </a:fld>
            <a:endParaRPr lang="pt-PT"/>
          </a:p>
        </p:txBody>
      </p:sp>
      <p:sp>
        <p:nvSpPr>
          <p:cNvPr id="5" name="Footer Placeholder 4">
            <a:extLst>
              <a:ext uri="{FF2B5EF4-FFF2-40B4-BE49-F238E27FC236}">
                <a16:creationId xmlns:a16="http://schemas.microsoft.com/office/drawing/2014/main" xmlns="" id="{EA6AB3CB-61BC-49E6-A762-3AC10A65D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Slide Number Placeholder 5">
            <a:extLst>
              <a:ext uri="{FF2B5EF4-FFF2-40B4-BE49-F238E27FC236}">
                <a16:creationId xmlns:a16="http://schemas.microsoft.com/office/drawing/2014/main" xmlns="" id="{1D9916D2-D510-2891-300B-1FF3147A9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E478AD-2375-4C1F-B6CF-E98F35284B48}" type="slidenum">
              <a:rPr lang="pt-PT" smtClean="0"/>
              <a:t>‹#›</a:t>
            </a:fld>
            <a:endParaRPr lang="pt-PT"/>
          </a:p>
        </p:txBody>
      </p:sp>
    </p:spTree>
    <p:extLst>
      <p:ext uri="{BB962C8B-B14F-4D97-AF65-F5344CB8AC3E}">
        <p14:creationId xmlns:p14="http://schemas.microsoft.com/office/powerpoint/2010/main" val="124395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A7C6C-D6DA-EC9B-18F9-BB62D068EFEB}"/>
              </a:ext>
            </a:extLst>
          </p:cNvPr>
          <p:cNvSpPr>
            <a:spLocks noGrp="1"/>
          </p:cNvSpPr>
          <p:nvPr>
            <p:ph type="ctrTitle"/>
          </p:nvPr>
        </p:nvSpPr>
        <p:spPr>
          <a:xfrm>
            <a:off x="1984664" y="103751"/>
            <a:ext cx="10370127" cy="1028858"/>
          </a:xfrm>
        </p:spPr>
        <p:txBody>
          <a:bodyPr/>
          <a:lstStyle/>
          <a:p>
            <a:pPr algn="l"/>
            <a:r>
              <a:rPr lang="pt-PT" sz="1800" b="0" i="0" u="none" strike="noStrike" baseline="0" dirty="0">
                <a:solidFill>
                  <a:srgbClr val="000000"/>
                </a:solidFill>
                <a:latin typeface="Cambria" panose="02040503050406030204" pitchFamily="18" charset="0"/>
              </a:rPr>
              <a:t> </a:t>
            </a:r>
            <a:r>
              <a:rPr lang="pt-PT" sz="2900" b="1" i="0" u="none" strike="noStrike" baseline="0" dirty="0">
                <a:solidFill>
                  <a:srgbClr val="000000"/>
                </a:solidFill>
                <a:latin typeface="Cambria" panose="02040503050406030204" pitchFamily="18" charset="0"/>
              </a:rPr>
              <a:t>INSTITUTO SUPERIOR DE TRANSPORTES E COMUNICAÇÃO</a:t>
            </a:r>
            <a:endParaRPr lang="pt-PT" sz="2900" dirty="0"/>
          </a:p>
        </p:txBody>
      </p:sp>
      <p:pic>
        <p:nvPicPr>
          <p:cNvPr id="5" name="Picture 4">
            <a:extLst>
              <a:ext uri="{FF2B5EF4-FFF2-40B4-BE49-F238E27FC236}">
                <a16:creationId xmlns:a16="http://schemas.microsoft.com/office/drawing/2014/main" xmlns="" id="{C125879D-37A4-1790-17A7-B9959E259ECE}"/>
              </a:ext>
            </a:extLst>
          </p:cNvPr>
          <p:cNvPicPr>
            <a:picLocks noChangeAspect="1"/>
          </p:cNvPicPr>
          <p:nvPr/>
        </p:nvPicPr>
        <p:blipFill>
          <a:blip r:embed="rId2"/>
          <a:stretch>
            <a:fillRect/>
          </a:stretch>
        </p:blipFill>
        <p:spPr>
          <a:xfrm>
            <a:off x="0" y="344240"/>
            <a:ext cx="2060620" cy="953311"/>
          </a:xfrm>
          <a:prstGeom prst="rect">
            <a:avLst/>
          </a:prstGeom>
        </p:spPr>
      </p:pic>
      <p:sp>
        <p:nvSpPr>
          <p:cNvPr id="6" name="TextBox 5">
            <a:extLst>
              <a:ext uri="{FF2B5EF4-FFF2-40B4-BE49-F238E27FC236}">
                <a16:creationId xmlns:a16="http://schemas.microsoft.com/office/drawing/2014/main" xmlns="" id="{37A90A6B-76E0-A995-C616-5CE8B35F4EB2}"/>
              </a:ext>
            </a:extLst>
          </p:cNvPr>
          <p:cNvSpPr txBox="1"/>
          <p:nvPr/>
        </p:nvSpPr>
        <p:spPr>
          <a:xfrm>
            <a:off x="1984664" y="2847109"/>
            <a:ext cx="8884227" cy="954107"/>
          </a:xfrm>
          <a:prstGeom prst="rect">
            <a:avLst/>
          </a:prstGeom>
          <a:noFill/>
        </p:spPr>
        <p:txBody>
          <a:bodyPr wrap="square" rtlCol="0">
            <a:spAutoFit/>
          </a:bodyPr>
          <a:lstStyle/>
          <a:p>
            <a:pPr algn="ctr"/>
            <a:r>
              <a:rPr lang="pt-PT" sz="2800" b="1" i="0" u="none" strike="noStrike" baseline="0" dirty="0">
                <a:solidFill>
                  <a:srgbClr val="000000"/>
                </a:solidFill>
                <a:latin typeface="Garamond" panose="02020404030301010803" pitchFamily="18" charset="0"/>
              </a:rPr>
              <a:t>Departamento de Gestão, Economia e Finanças</a:t>
            </a:r>
            <a:br>
              <a:rPr lang="pt-PT" sz="2800" b="1" i="0" u="none" strike="noStrike" baseline="0" dirty="0">
                <a:solidFill>
                  <a:srgbClr val="000000"/>
                </a:solidFill>
                <a:latin typeface="Garamond" panose="02020404030301010803" pitchFamily="18" charset="0"/>
              </a:rPr>
            </a:br>
            <a:r>
              <a:rPr lang="pt-PT" sz="2800" b="1" i="0" u="none" strike="noStrike" baseline="0" dirty="0">
                <a:solidFill>
                  <a:srgbClr val="000000"/>
                </a:solidFill>
                <a:latin typeface="Garamond" panose="02020404030301010803" pitchFamily="18" charset="0"/>
              </a:rPr>
              <a:t>Disciplina: </a:t>
            </a:r>
            <a:r>
              <a:rPr lang="pt-PT" sz="2800" b="1" dirty="0">
                <a:solidFill>
                  <a:srgbClr val="000000"/>
                </a:solidFill>
                <a:latin typeface="Garamond" panose="02020404030301010803" pitchFamily="18" charset="0"/>
              </a:rPr>
              <a:t>Gestão de Empresas e de Projectos</a:t>
            </a:r>
            <a:endParaRPr lang="pt-PT" sz="2800" b="1" dirty="0">
              <a:latin typeface="Garamond" panose="02020404030301010803" pitchFamily="18" charset="0"/>
            </a:endParaRPr>
          </a:p>
        </p:txBody>
      </p:sp>
    </p:spTree>
    <p:extLst>
      <p:ext uri="{BB962C8B-B14F-4D97-AF65-F5344CB8AC3E}">
        <p14:creationId xmlns:p14="http://schemas.microsoft.com/office/powerpoint/2010/main" val="330892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117"/>
          </a:xfrm>
        </p:spPr>
        <p:txBody>
          <a:bodyPr>
            <a:normAutofit fontScale="90000"/>
          </a:bodyPr>
          <a:lstStyle/>
          <a:p>
            <a:r>
              <a:rPr lang="pt-PT" altLang="pt-PT" sz="3000" b="1" u="sng" dirty="0">
                <a:solidFill>
                  <a:schemeClr val="accent1"/>
                </a:solidFill>
                <a:latin typeface="Garamond" panose="02020404030301010803" pitchFamily="18" charset="0"/>
                <a:cs typeface="Arial" panose="020B0604020202020204" pitchFamily="34" charset="0"/>
              </a:rPr>
              <a:t>O que é uma Organização?</a:t>
            </a:r>
            <a:r>
              <a:rPr lang="pt-PT" altLang="pt-PT" sz="9600" b="1" u="sng" dirty="0">
                <a:solidFill>
                  <a:schemeClr val="accent1"/>
                </a:solidFill>
                <a:latin typeface="Garamond" panose="02020404030301010803" pitchFamily="18" charset="0"/>
                <a:cs typeface="Arial" panose="020B0604020202020204" pitchFamily="34" charset="0"/>
              </a:rPr>
              <a:t/>
            </a:r>
            <a:br>
              <a:rPr lang="pt-PT" altLang="pt-PT" sz="9600" b="1" u="sng" dirty="0">
                <a:solidFill>
                  <a:schemeClr val="accent1"/>
                </a:solidFill>
                <a:latin typeface="Garamond" panose="02020404030301010803" pitchFamily="18" charset="0"/>
                <a:cs typeface="Arial" panose="020B0604020202020204" pitchFamily="34" charset="0"/>
              </a:rPr>
            </a:br>
            <a:endParaRPr lang="pt-BR" dirty="0"/>
          </a:p>
        </p:txBody>
      </p:sp>
      <p:sp>
        <p:nvSpPr>
          <p:cNvPr id="3" name="Content Placeholder 2"/>
          <p:cNvSpPr>
            <a:spLocks noGrp="1"/>
          </p:cNvSpPr>
          <p:nvPr>
            <p:ph idx="1"/>
          </p:nvPr>
        </p:nvSpPr>
        <p:spPr>
          <a:xfrm>
            <a:off x="573205" y="1269242"/>
            <a:ext cx="11259403" cy="4907721"/>
          </a:xfrm>
        </p:spPr>
        <p:txBody>
          <a:bodyPr/>
          <a:lstStyle/>
          <a:p>
            <a:pPr marL="0" indent="0" algn="just">
              <a:buNone/>
            </a:pPr>
            <a:r>
              <a:rPr lang="pt-PT" b="1" dirty="0">
                <a:latin typeface="Garamond" panose="02020404030301010803" pitchFamily="18" charset="0"/>
              </a:rPr>
              <a:t>As organizações são identificadas como possuindo quatro elementos principais</a:t>
            </a:r>
            <a:r>
              <a:rPr lang="pt-PT" dirty="0">
                <a:latin typeface="Garamond" panose="02020404030301010803" pitchFamily="18" charset="0"/>
              </a:rPr>
              <a:t>: “</a:t>
            </a:r>
            <a:r>
              <a:rPr lang="pt-PT" u="sng" dirty="0">
                <a:latin typeface="Garamond" panose="02020404030301010803" pitchFamily="18" charset="0"/>
              </a:rPr>
              <a:t>pessoas, divisão do trabalho,</a:t>
            </a:r>
            <a:r>
              <a:rPr lang="pt-PT" dirty="0">
                <a:latin typeface="Garamond" panose="02020404030301010803" pitchFamily="18" charset="0"/>
              </a:rPr>
              <a:t> </a:t>
            </a:r>
            <a:r>
              <a:rPr lang="pt-PT" u="sng" dirty="0">
                <a:latin typeface="Garamond" panose="02020404030301010803" pitchFamily="18" charset="0"/>
              </a:rPr>
              <a:t>limites de </a:t>
            </a:r>
            <a:r>
              <a:rPr lang="pt-PT" u="sng" dirty="0" err="1">
                <a:latin typeface="Garamond" panose="02020404030301010803" pitchFamily="18" charset="0"/>
              </a:rPr>
              <a:t>actuação</a:t>
            </a:r>
            <a:r>
              <a:rPr lang="pt-PT" u="sng" dirty="0">
                <a:latin typeface="Garamond" panose="02020404030301010803" pitchFamily="18" charset="0"/>
              </a:rPr>
              <a:t> </a:t>
            </a:r>
            <a:r>
              <a:rPr lang="pt-PT" dirty="0">
                <a:latin typeface="Garamond" panose="02020404030301010803" pitchFamily="18" charset="0"/>
              </a:rPr>
              <a:t>e </a:t>
            </a:r>
            <a:r>
              <a:rPr lang="pt-PT" u="sng" dirty="0" err="1">
                <a:latin typeface="Garamond" panose="02020404030301010803" pitchFamily="18" charset="0"/>
              </a:rPr>
              <a:t>objectivos</a:t>
            </a:r>
            <a:r>
              <a:rPr lang="pt-PT" dirty="0">
                <a:latin typeface="Garamond" panose="02020404030301010803" pitchFamily="18" charset="0"/>
              </a:rPr>
              <a:t>” (SILVA, 2013, p. 43). </a:t>
            </a:r>
            <a:endParaRPr lang="pt-PT" dirty="0" smtClean="0">
              <a:latin typeface="Garamond" panose="02020404030301010803" pitchFamily="18" charset="0"/>
            </a:endParaRPr>
          </a:p>
          <a:p>
            <a:pPr marL="0" indent="0" algn="just">
              <a:buNone/>
            </a:pPr>
            <a:endParaRPr lang="pt-PT" altLang="pt-PT" dirty="0">
              <a:cs typeface="Arial" panose="020B0604020202020204" pitchFamily="34" charset="0"/>
            </a:endParaRPr>
          </a:p>
          <a:p>
            <a:pPr marL="0" indent="0" algn="just">
              <a:buNone/>
            </a:pPr>
            <a:r>
              <a:rPr lang="pt-PT" altLang="pt-PT" dirty="0" smtClean="0">
                <a:latin typeface="Garamond" panose="02020404030301010803" pitchFamily="18" charset="0"/>
                <a:cs typeface="Arial" panose="020B0604020202020204" pitchFamily="34" charset="0"/>
              </a:rPr>
              <a:t>Ou </a:t>
            </a:r>
            <a:r>
              <a:rPr lang="pt-PT" altLang="pt-PT" dirty="0">
                <a:latin typeface="Garamond" panose="02020404030301010803" pitchFamily="18" charset="0"/>
                <a:cs typeface="Arial" panose="020B0604020202020204" pitchFamily="34" charset="0"/>
              </a:rPr>
              <a:t>seja, em outras palavras, </a:t>
            </a:r>
            <a:r>
              <a:rPr lang="pt-PT" altLang="pt-PT" b="1" u="sng" dirty="0">
                <a:latin typeface="Garamond" panose="02020404030301010803" pitchFamily="18" charset="0"/>
                <a:cs typeface="Arial" panose="020B0604020202020204" pitchFamily="34" charset="0"/>
              </a:rPr>
              <a:t>uma organização será qualquer grupo social formado por pessoas, constituída e estruturada voluntariamente com uma série de tarefas e uma administração</a:t>
            </a:r>
            <a:r>
              <a:rPr lang="pt-PT" altLang="pt-PT" u="sng" dirty="0">
                <a:latin typeface="Garamond" panose="02020404030301010803" pitchFamily="18" charset="0"/>
                <a:cs typeface="Arial" panose="020B0604020202020204" pitchFamily="34" charset="0"/>
              </a:rPr>
              <a:t>, </a:t>
            </a:r>
            <a:r>
              <a:rPr lang="pt-PT" altLang="pt-PT" dirty="0">
                <a:latin typeface="Garamond" panose="02020404030301010803" pitchFamily="18" charset="0"/>
                <a:cs typeface="Arial" panose="020B0604020202020204" pitchFamily="34" charset="0"/>
              </a:rPr>
              <a:t>que interagem no marco de uma estrutura sistémica com a meta de atingir determinados </a:t>
            </a:r>
            <a:r>
              <a:rPr lang="pt-PT" altLang="pt-PT" dirty="0" err="1">
                <a:latin typeface="Garamond" panose="02020404030301010803" pitchFamily="18" charset="0"/>
                <a:cs typeface="Arial" panose="020B0604020202020204" pitchFamily="34" charset="0"/>
              </a:rPr>
              <a:t>objectivos</a:t>
            </a:r>
            <a:r>
              <a:rPr lang="pt-PT" altLang="pt-PT" dirty="0">
                <a:latin typeface="Garamond" panose="02020404030301010803" pitchFamily="18" charset="0"/>
                <a:cs typeface="Arial" panose="020B0604020202020204" pitchFamily="34" charset="0"/>
              </a:rPr>
              <a:t> e metas</a:t>
            </a:r>
            <a:endParaRPr lang="pt-BR" dirty="0">
              <a:latin typeface="Garamond" panose="02020404030301010803" pitchFamily="18" charset="0"/>
            </a:endParaRPr>
          </a:p>
        </p:txBody>
      </p:sp>
    </p:spTree>
    <p:extLst>
      <p:ext uri="{BB962C8B-B14F-4D97-AF65-F5344CB8AC3E}">
        <p14:creationId xmlns:p14="http://schemas.microsoft.com/office/powerpoint/2010/main" val="418954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F1B3B-1169-4472-4356-B4C4656B0EA3}"/>
              </a:ext>
            </a:extLst>
          </p:cNvPr>
          <p:cNvSpPr>
            <a:spLocks noGrp="1"/>
          </p:cNvSpPr>
          <p:nvPr>
            <p:ph type="title"/>
          </p:nvPr>
        </p:nvSpPr>
        <p:spPr>
          <a:xfrm>
            <a:off x="519545" y="365125"/>
            <a:ext cx="11315700" cy="1325563"/>
          </a:xfrm>
        </p:spPr>
        <p:txBody>
          <a:bodyPr>
            <a:normAutofit fontScale="90000"/>
          </a:bodyPr>
          <a:lstStyle/>
          <a:p>
            <a:r>
              <a:rPr lang="pt-PT" altLang="pt-PT" sz="2800" b="1" dirty="0">
                <a:latin typeface="Lapidary333BT-Roman"/>
              </a:rPr>
              <a:t>“A sociedade moderna é uma sociedade de organizações” (ETZIONI, 1967a, p. 173).</a:t>
            </a:r>
            <a:r>
              <a:rPr lang="pt-PT" altLang="pt-PT" sz="4400" b="1" dirty="0">
                <a:latin typeface="Arial" panose="020B0604020202020204" pitchFamily="34" charset="0"/>
                <a:cs typeface="Arial" panose="020B0604020202020204" pitchFamily="34" charset="0"/>
              </a:rPr>
              <a:t/>
            </a:r>
            <a:br>
              <a:rPr lang="pt-PT" altLang="pt-PT" sz="4400" b="1" dirty="0">
                <a:latin typeface="Arial" panose="020B0604020202020204" pitchFamily="34" charset="0"/>
                <a:cs typeface="Arial" panose="020B0604020202020204" pitchFamily="34" charset="0"/>
              </a:rPr>
            </a:br>
            <a:endParaRPr lang="pt-PT" dirty="0"/>
          </a:p>
        </p:txBody>
      </p:sp>
      <p:pic>
        <p:nvPicPr>
          <p:cNvPr id="4" name="Content Placeholder 3" descr="Diagram&#10;&#10;Description automatically generated">
            <a:extLst>
              <a:ext uri="{FF2B5EF4-FFF2-40B4-BE49-F238E27FC236}">
                <a16:creationId xmlns:a16="http://schemas.microsoft.com/office/drawing/2014/main" xmlns="" id="{7CB83F01-F3D4-97A5-AFAE-0B9CDD8FCD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0720" y="1617023"/>
            <a:ext cx="6534844" cy="47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71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0B08A-7FD5-92E3-1DC5-73BEBB866B30}"/>
              </a:ext>
            </a:extLst>
          </p:cNvPr>
          <p:cNvSpPr>
            <a:spLocks noGrp="1"/>
          </p:cNvSpPr>
          <p:nvPr>
            <p:ph type="title"/>
          </p:nvPr>
        </p:nvSpPr>
        <p:spPr>
          <a:xfrm>
            <a:off x="457200" y="290945"/>
            <a:ext cx="10515600" cy="1325563"/>
          </a:xfrm>
        </p:spPr>
        <p:txBody>
          <a:bodyPr/>
          <a:lstStyle/>
          <a:p>
            <a:r>
              <a:rPr lang="pt-PT" altLang="pt-PT" sz="3000" b="1" u="sng" dirty="0">
                <a:solidFill>
                  <a:srgbClr val="0070C0"/>
                </a:solidFill>
                <a:cs typeface="Arial" panose="020B0604020202020204" pitchFamily="34" charset="0"/>
              </a:rPr>
              <a:t>Porquê existem as organizações?</a:t>
            </a:r>
            <a:r>
              <a:rPr lang="pt-PT" altLang="pt-PT" sz="4400" b="1" u="sng" dirty="0">
                <a:solidFill>
                  <a:srgbClr val="0070C0"/>
                </a:solidFill>
                <a:latin typeface="Arial" panose="020B0604020202020204" pitchFamily="34" charset="0"/>
                <a:cs typeface="Arial" panose="020B0604020202020204" pitchFamily="34" charset="0"/>
              </a:rPr>
              <a:t/>
            </a:r>
            <a:br>
              <a:rPr lang="pt-PT" altLang="pt-PT" sz="4400" b="1" u="sng" dirty="0">
                <a:solidFill>
                  <a:srgbClr val="0070C0"/>
                </a:solidFill>
                <a:latin typeface="Arial" panose="020B0604020202020204" pitchFamily="34" charset="0"/>
                <a:cs typeface="Arial" panose="020B0604020202020204" pitchFamily="34" charset="0"/>
              </a:rPr>
            </a:br>
            <a:endParaRPr lang="pt-PT" dirty="0"/>
          </a:p>
        </p:txBody>
      </p:sp>
      <p:sp>
        <p:nvSpPr>
          <p:cNvPr id="3" name="Content Placeholder 2">
            <a:extLst>
              <a:ext uri="{FF2B5EF4-FFF2-40B4-BE49-F238E27FC236}">
                <a16:creationId xmlns:a16="http://schemas.microsoft.com/office/drawing/2014/main" xmlns="" id="{4EAD12F6-AF1A-D4DB-88B7-11CE7D239E90}"/>
              </a:ext>
            </a:extLst>
          </p:cNvPr>
          <p:cNvSpPr>
            <a:spLocks noGrp="1"/>
          </p:cNvSpPr>
          <p:nvPr>
            <p:ph idx="1"/>
          </p:nvPr>
        </p:nvSpPr>
        <p:spPr>
          <a:xfrm>
            <a:off x="457200" y="1049482"/>
            <a:ext cx="10896600" cy="5517573"/>
          </a:xfrm>
        </p:spPr>
        <p:txBody>
          <a:bodyPr>
            <a:normAutofit fontScale="85000" lnSpcReduction="20000"/>
          </a:bodyPr>
          <a:lstStyle/>
          <a:p>
            <a:pPr>
              <a:defRPr/>
            </a:pPr>
            <a:endParaRPr lang="pt-PT" altLang="pt-PT" sz="2800" dirty="0">
              <a:latin typeface="Arial" panose="020B0604020202020204" pitchFamily="34" charset="0"/>
              <a:cs typeface="Arial" panose="020B0604020202020204" pitchFamily="34" charset="0"/>
            </a:endParaRPr>
          </a:p>
          <a:p>
            <a:pPr marL="0" indent="0" algn="just">
              <a:buNone/>
              <a:defRPr/>
            </a:pPr>
            <a:r>
              <a:rPr lang="pt-PT" altLang="pt-PT" sz="2800" b="1" dirty="0">
                <a:latin typeface="Arial" panose="020B0604020202020204" pitchFamily="34" charset="0"/>
                <a:cs typeface="Arial" panose="020B0604020202020204" pitchFamily="34" charset="0"/>
              </a:rPr>
              <a:t>Razões sociais</a:t>
            </a:r>
            <a:r>
              <a:rPr lang="pt-PT" altLang="pt-PT" sz="28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As pessoas são seres sociais e necessitam de relacionamento para viver</a:t>
            </a:r>
          </a:p>
          <a:p>
            <a:pPr marL="0" indent="0" algn="just">
              <a:buNone/>
              <a:defRPr/>
            </a:pPr>
            <a:endParaRPr lang="pt-PT" altLang="pt-PT" sz="2800" dirty="0">
              <a:latin typeface="Arial" panose="020B0604020202020204" pitchFamily="34" charset="0"/>
              <a:cs typeface="Arial" panose="020B0604020202020204" pitchFamily="34" charset="0"/>
            </a:endParaRPr>
          </a:p>
          <a:p>
            <a:pPr algn="just">
              <a:defRPr/>
            </a:pPr>
            <a:endParaRPr lang="pt-PT" altLang="pt-PT" sz="2800" dirty="0">
              <a:latin typeface="Arial" panose="020B0604020202020204" pitchFamily="34" charset="0"/>
              <a:cs typeface="Arial" panose="020B0604020202020204" pitchFamily="34" charset="0"/>
            </a:endParaRPr>
          </a:p>
          <a:p>
            <a:pPr marL="0" indent="0" algn="just">
              <a:buNone/>
              <a:defRPr/>
            </a:pPr>
            <a:r>
              <a:rPr lang="pt-PT" altLang="pt-PT" sz="2800" b="1" dirty="0">
                <a:latin typeface="Arial" panose="020B0604020202020204" pitchFamily="34" charset="0"/>
                <a:cs typeface="Arial" panose="020B0604020202020204" pitchFamily="34" charset="0"/>
              </a:rPr>
              <a:t>Razões materiais</a:t>
            </a:r>
          </a:p>
          <a:p>
            <a:pPr marL="342900" indent="-342900" algn="just">
              <a:buFont typeface="Arial" panose="020B0604020202020204" pitchFamily="34" charset="0"/>
              <a:buChar char="•"/>
              <a:defRPr/>
            </a:pPr>
            <a:r>
              <a:rPr lang="pt-PT" altLang="pt-PT" sz="2800" i="1" dirty="0">
                <a:latin typeface="Arial" panose="020B0604020202020204" pitchFamily="34" charset="0"/>
                <a:cs typeface="Arial" panose="020B0604020202020204" pitchFamily="34" charset="0"/>
              </a:rPr>
              <a:t>Aumento das habilidades- </a:t>
            </a:r>
            <a:r>
              <a:rPr lang="pt-PT" altLang="pt-PT" sz="2800" dirty="0">
                <a:latin typeface="Arial" panose="020B0604020202020204" pitchFamily="34" charset="0"/>
                <a:cs typeface="Arial" panose="020B0604020202020204" pitchFamily="34" charset="0"/>
              </a:rPr>
              <a:t>maior eficiência comparando ao trabalho solitário</a:t>
            </a:r>
          </a:p>
          <a:p>
            <a:pPr marL="342900" indent="-342900" algn="just">
              <a:buFont typeface="Arial" panose="020B0604020202020204" pitchFamily="34" charset="0"/>
              <a:buChar char="•"/>
              <a:defRPr/>
            </a:pPr>
            <a:r>
              <a:rPr lang="pt-PT" altLang="pt-PT" sz="2800" i="1" dirty="0">
                <a:latin typeface="Arial" panose="020B0604020202020204" pitchFamily="34" charset="0"/>
                <a:cs typeface="Arial" panose="020B0604020202020204" pitchFamily="34" charset="0"/>
              </a:rPr>
              <a:t>Compressão do tempo- </a:t>
            </a:r>
            <a:r>
              <a:rPr lang="pt-PT" altLang="pt-PT" sz="2800" dirty="0">
                <a:latin typeface="Arial" panose="020B0604020202020204" pitchFamily="34" charset="0"/>
                <a:cs typeface="Arial" panose="020B0604020202020204" pitchFamily="34" charset="0"/>
              </a:rPr>
              <a:t>redução do tempo para a realização de tarefas pelo esforço conjunto</a:t>
            </a:r>
          </a:p>
          <a:p>
            <a:pPr marL="342900" indent="-342900" algn="just">
              <a:buFont typeface="Arial" panose="020B0604020202020204" pitchFamily="34" charset="0"/>
              <a:buChar char="•"/>
              <a:defRPr/>
            </a:pPr>
            <a:r>
              <a:rPr lang="pt-PT" altLang="pt-PT" sz="2800" i="1" dirty="0">
                <a:latin typeface="Arial" panose="020B0604020202020204" pitchFamily="34" charset="0"/>
                <a:cs typeface="Arial" panose="020B0604020202020204" pitchFamily="34" charset="0"/>
              </a:rPr>
              <a:t>Acumulação de conhecimento- </a:t>
            </a:r>
            <a:r>
              <a:rPr lang="pt-PT" altLang="pt-PT" sz="2800" dirty="0">
                <a:latin typeface="Arial" panose="020B0604020202020204" pitchFamily="34" charset="0"/>
                <a:cs typeface="Arial" panose="020B0604020202020204" pitchFamily="34" charset="0"/>
              </a:rPr>
              <a:t>o conhecimento produzido pode ser acumulado e dividido com os outros</a:t>
            </a:r>
          </a:p>
          <a:p>
            <a:pPr algn="just">
              <a:defRPr/>
            </a:pPr>
            <a:endParaRPr lang="pt-PT" altLang="pt-PT" sz="2800" dirty="0">
              <a:latin typeface="Arial" panose="020B0604020202020204" pitchFamily="34" charset="0"/>
              <a:cs typeface="Arial" panose="020B0604020202020204" pitchFamily="34" charset="0"/>
            </a:endParaRPr>
          </a:p>
          <a:p>
            <a:pPr marL="0" indent="0" algn="just">
              <a:buNone/>
              <a:defRPr/>
            </a:pPr>
            <a:r>
              <a:rPr lang="pt-PT" altLang="pt-PT" sz="2800" b="1" dirty="0">
                <a:latin typeface="Arial" panose="020B0604020202020204" pitchFamily="34" charset="0"/>
                <a:cs typeface="Arial" panose="020B0604020202020204" pitchFamily="34" charset="0"/>
              </a:rPr>
              <a:t>Sinergia</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Mais do que uma simples soma das partes. Efeito multiplicador das actividades, resultados e produto final dos seus membros</a:t>
            </a:r>
          </a:p>
          <a:p>
            <a:endParaRPr lang="pt-PT" dirty="0"/>
          </a:p>
        </p:txBody>
      </p:sp>
    </p:spTree>
    <p:extLst>
      <p:ext uri="{BB962C8B-B14F-4D97-AF65-F5344CB8AC3E}">
        <p14:creationId xmlns:p14="http://schemas.microsoft.com/office/powerpoint/2010/main" val="185893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14220-69B6-E5CC-ACB3-0B2285BC8B7C}"/>
              </a:ext>
            </a:extLst>
          </p:cNvPr>
          <p:cNvSpPr>
            <a:spLocks noGrp="1"/>
          </p:cNvSpPr>
          <p:nvPr>
            <p:ph type="title"/>
          </p:nvPr>
        </p:nvSpPr>
        <p:spPr>
          <a:xfrm>
            <a:off x="329046" y="18255"/>
            <a:ext cx="10515600" cy="1325563"/>
          </a:xfrm>
        </p:spPr>
        <p:txBody>
          <a:bodyPr/>
          <a:lstStyle/>
          <a:p>
            <a:r>
              <a:rPr lang="pt-PT" altLang="pt-PT" sz="4400" b="1" u="sng" dirty="0">
                <a:solidFill>
                  <a:schemeClr val="accent1"/>
                </a:solidFill>
                <a:latin typeface="Arial" panose="020B0604020202020204" pitchFamily="34" charset="0"/>
                <a:cs typeface="Arial" panose="020B0604020202020204" pitchFamily="34" charset="0"/>
              </a:rPr>
              <a:t>Características de uma organização</a:t>
            </a:r>
            <a:endParaRPr lang="pt-PT" dirty="0">
              <a:solidFill>
                <a:schemeClr val="accent1"/>
              </a:solidFill>
            </a:endParaRPr>
          </a:p>
        </p:txBody>
      </p:sp>
      <p:sp>
        <p:nvSpPr>
          <p:cNvPr id="3" name="Content Placeholder 2">
            <a:extLst>
              <a:ext uri="{FF2B5EF4-FFF2-40B4-BE49-F238E27FC236}">
                <a16:creationId xmlns:a16="http://schemas.microsoft.com/office/drawing/2014/main" xmlns="" id="{962781BE-B2FD-1416-5C33-4AA385A6E8AA}"/>
              </a:ext>
            </a:extLst>
          </p:cNvPr>
          <p:cNvSpPr>
            <a:spLocks noGrp="1"/>
          </p:cNvSpPr>
          <p:nvPr>
            <p:ph idx="1"/>
          </p:nvPr>
        </p:nvSpPr>
        <p:spPr>
          <a:xfrm>
            <a:off x="329046" y="1088663"/>
            <a:ext cx="11533908" cy="5582301"/>
          </a:xfrm>
        </p:spPr>
        <p:txBody>
          <a:bodyPr>
            <a:normAutofit/>
          </a:bodyPr>
          <a:lstStyle/>
          <a:p>
            <a:pPr algn="just">
              <a:lnSpc>
                <a:spcPct val="150000"/>
              </a:lnSpc>
            </a:pPr>
            <a:r>
              <a:rPr lang="pt-PT" altLang="pt-PT" sz="2600" dirty="0">
                <a:solidFill>
                  <a:srgbClr val="222222"/>
                </a:solidFill>
                <a:latin typeface="Garamond" panose="02020404030301010803" pitchFamily="18" charset="0"/>
                <a:cs typeface="Arial" panose="020B0604020202020204" pitchFamily="34" charset="0"/>
              </a:rPr>
              <a:t>Entre as principais características de uma organização estão:</a:t>
            </a:r>
          </a:p>
          <a:p>
            <a:pPr algn="just">
              <a:lnSpc>
                <a:spcPct val="150000"/>
              </a:lnSpc>
              <a:buFont typeface="Arial" panose="020B0604020202020204" pitchFamily="34" charset="0"/>
              <a:buChar char="•"/>
            </a:pPr>
            <a:r>
              <a:rPr lang="pt-PT" altLang="pt-PT" sz="2600" b="1" dirty="0">
                <a:solidFill>
                  <a:schemeClr val="accent1"/>
                </a:solidFill>
                <a:latin typeface="Garamond" panose="02020404030301010803" pitchFamily="18" charset="0"/>
                <a:cs typeface="Arial" panose="020B0604020202020204" pitchFamily="34" charset="0"/>
              </a:rPr>
              <a:t>Pessoas: </a:t>
            </a:r>
            <a:r>
              <a:rPr lang="pt-PT" altLang="pt-PT" sz="2600" dirty="0">
                <a:solidFill>
                  <a:srgbClr val="222222"/>
                </a:solidFill>
                <a:latin typeface="Garamond" panose="02020404030301010803" pitchFamily="18" charset="0"/>
                <a:cs typeface="Arial" panose="020B0604020202020204" pitchFamily="34" charset="0"/>
              </a:rPr>
              <a:t>Pode ser formado por </a:t>
            </a:r>
            <a:r>
              <a:rPr lang="pt-PT" altLang="pt-PT" sz="2600" u="sng" dirty="0" smtClean="0">
                <a:solidFill>
                  <a:srgbClr val="222222"/>
                </a:solidFill>
                <a:latin typeface="Garamond" panose="02020404030301010803" pitchFamily="18" charset="0"/>
                <a:cs typeface="Arial" panose="020B0604020202020204" pitchFamily="34" charset="0"/>
              </a:rPr>
              <a:t>duas </a:t>
            </a:r>
            <a:r>
              <a:rPr lang="pt-PT" altLang="pt-PT" sz="2600" u="sng" dirty="0">
                <a:solidFill>
                  <a:srgbClr val="222222"/>
                </a:solidFill>
                <a:latin typeface="Garamond" panose="02020404030301010803" pitchFamily="18" charset="0"/>
                <a:cs typeface="Arial" panose="020B0604020202020204" pitchFamily="34" charset="0"/>
              </a:rPr>
              <a:t>ou mais membros que trabalham de forma coordenada </a:t>
            </a:r>
            <a:r>
              <a:rPr lang="pt-PT" altLang="pt-PT" sz="2600" dirty="0">
                <a:solidFill>
                  <a:srgbClr val="222222"/>
                </a:solidFill>
                <a:latin typeface="Garamond" panose="02020404030301010803" pitchFamily="18" charset="0"/>
                <a:cs typeface="Arial" panose="020B0604020202020204" pitchFamily="34" charset="0"/>
              </a:rPr>
              <a:t>para atingir um objectivo.</a:t>
            </a:r>
          </a:p>
          <a:p>
            <a:pPr algn="just">
              <a:lnSpc>
                <a:spcPct val="150000"/>
              </a:lnSpc>
              <a:buFont typeface="Arial" panose="020B0604020202020204" pitchFamily="34" charset="0"/>
              <a:buChar char="•"/>
            </a:pPr>
            <a:r>
              <a:rPr lang="pt-PT" altLang="pt-PT" sz="2600" b="1" dirty="0">
                <a:solidFill>
                  <a:schemeClr val="accent1"/>
                </a:solidFill>
                <a:latin typeface="Garamond" panose="02020404030301010803" pitchFamily="18" charset="0"/>
                <a:cs typeface="Arial" panose="020B0604020202020204" pitchFamily="34" charset="0"/>
              </a:rPr>
              <a:t>Normas e ordem hierárquica estabelecida: </a:t>
            </a:r>
            <a:r>
              <a:rPr lang="pt-PT" altLang="pt-PT" sz="2600" dirty="0">
                <a:solidFill>
                  <a:srgbClr val="222222"/>
                </a:solidFill>
                <a:latin typeface="Garamond" panose="02020404030301010803" pitchFamily="18" charset="0"/>
                <a:cs typeface="Arial" panose="020B0604020202020204" pitchFamily="34" charset="0"/>
              </a:rPr>
              <a:t>Instruções, </a:t>
            </a:r>
            <a:r>
              <a:rPr lang="pt-PT" altLang="pt-PT" sz="2600" u="sng" dirty="0">
                <a:solidFill>
                  <a:srgbClr val="222222"/>
                </a:solidFill>
                <a:latin typeface="Garamond" panose="02020404030301010803" pitchFamily="18" charset="0"/>
                <a:cs typeface="Arial" panose="020B0604020202020204" pitchFamily="34" charset="0"/>
              </a:rPr>
              <a:t>normas e instruções que norteiam as acções</a:t>
            </a:r>
            <a:r>
              <a:rPr lang="pt-PT" altLang="pt-PT" sz="2600" dirty="0">
                <a:solidFill>
                  <a:srgbClr val="222222"/>
                </a:solidFill>
                <a:latin typeface="Garamond" panose="02020404030301010803" pitchFamily="18" charset="0"/>
                <a:cs typeface="Arial" panose="020B0604020202020204" pitchFamily="34" charset="0"/>
              </a:rPr>
              <a:t> dos membros da instituição e a sua estrutura de subordinação.</a:t>
            </a:r>
          </a:p>
          <a:p>
            <a:pPr algn="just">
              <a:lnSpc>
                <a:spcPct val="150000"/>
              </a:lnSpc>
              <a:buFont typeface="Arial" panose="020B0604020202020204" pitchFamily="34" charset="0"/>
              <a:buChar char="•"/>
            </a:pPr>
            <a:r>
              <a:rPr lang="pt-PT" altLang="pt-PT" sz="2600" b="1" dirty="0">
                <a:solidFill>
                  <a:schemeClr val="accent1"/>
                </a:solidFill>
                <a:latin typeface="Garamond" panose="02020404030301010803" pitchFamily="18" charset="0"/>
                <a:cs typeface="Arial" panose="020B0604020202020204" pitchFamily="34" charset="0"/>
              </a:rPr>
              <a:t>Objectivos: </a:t>
            </a:r>
            <a:r>
              <a:rPr lang="pt-PT" altLang="pt-PT" sz="2600" dirty="0">
                <a:solidFill>
                  <a:schemeClr val="accent1"/>
                </a:solidFill>
                <a:latin typeface="Garamond" panose="02020404030301010803" pitchFamily="18" charset="0"/>
                <a:cs typeface="Arial" panose="020B0604020202020204" pitchFamily="34" charset="0"/>
              </a:rPr>
              <a:t> </a:t>
            </a:r>
            <a:r>
              <a:rPr lang="pt-PT" altLang="pt-PT" sz="2600" u="sng" dirty="0">
                <a:latin typeface="Garamond" panose="02020404030301010803" pitchFamily="18" charset="0"/>
                <a:cs typeface="Arial" panose="020B0604020202020204" pitchFamily="34" charset="0"/>
              </a:rPr>
              <a:t>Objectivo</a:t>
            </a:r>
            <a:r>
              <a:rPr lang="pt-PT" altLang="pt-PT" sz="2600" u="sng" dirty="0">
                <a:solidFill>
                  <a:srgbClr val="222222"/>
                </a:solidFill>
                <a:latin typeface="Garamond" panose="02020404030301010803" pitchFamily="18" charset="0"/>
                <a:cs typeface="Arial" panose="020B0604020202020204" pitchFamily="34" charset="0"/>
              </a:rPr>
              <a:t> ou propósito a ser cumprido para o qual a organização nasceu</a:t>
            </a:r>
            <a:r>
              <a:rPr lang="pt-PT" altLang="pt-PT" sz="2600" dirty="0">
                <a:solidFill>
                  <a:srgbClr val="222222"/>
                </a:solidFill>
                <a:latin typeface="Garamond" panose="02020404030301010803" pitchFamily="18" charset="0"/>
                <a:cs typeface="Arial" panose="020B0604020202020204" pitchFamily="34" charset="0"/>
              </a:rPr>
              <a:t>. Deve ser claramente definido e conhecido por todos os membros da organização. Eles podem ser comerciais, sem fins lucrativos, de curto ou longo prazo, etc.</a:t>
            </a:r>
          </a:p>
          <a:p>
            <a:endParaRPr lang="pt-PT" dirty="0"/>
          </a:p>
        </p:txBody>
      </p:sp>
    </p:spTree>
    <p:extLst>
      <p:ext uri="{BB962C8B-B14F-4D97-AF65-F5344CB8AC3E}">
        <p14:creationId xmlns:p14="http://schemas.microsoft.com/office/powerpoint/2010/main" val="205303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pt-PT" b="1" u="sng" dirty="0">
                <a:solidFill>
                  <a:schemeClr val="accent1"/>
                </a:solidFill>
                <a:latin typeface="Garamond" panose="02020404030301010803" pitchFamily="18" charset="0"/>
                <a:cs typeface="Arial" panose="020B0604020202020204" pitchFamily="34" charset="0"/>
              </a:rPr>
              <a:t>Características de uma organização</a:t>
            </a:r>
            <a:endParaRPr lang="pt-BR" dirty="0">
              <a:latin typeface="Garamond" panose="02020404030301010803" pitchFamily="18" charset="0"/>
            </a:endParaRPr>
          </a:p>
        </p:txBody>
      </p:sp>
      <p:sp>
        <p:nvSpPr>
          <p:cNvPr id="3" name="Content Placeholder 2"/>
          <p:cNvSpPr>
            <a:spLocks noGrp="1"/>
          </p:cNvSpPr>
          <p:nvPr>
            <p:ph idx="1"/>
          </p:nvPr>
        </p:nvSpPr>
        <p:spPr/>
        <p:txBody>
          <a:bodyPr/>
          <a:lstStyle/>
          <a:p>
            <a:pPr algn="just">
              <a:lnSpc>
                <a:spcPct val="150000"/>
              </a:lnSpc>
            </a:pPr>
            <a:r>
              <a:rPr lang="pt-PT" altLang="pt-PT" b="1" dirty="0">
                <a:solidFill>
                  <a:schemeClr val="accent1"/>
                </a:solidFill>
                <a:latin typeface="Garamond" panose="02020404030301010803" pitchFamily="18" charset="0"/>
                <a:cs typeface="Arial" panose="020B0604020202020204" pitchFamily="34" charset="0"/>
              </a:rPr>
              <a:t>Um grupo de tarefas: </a:t>
            </a:r>
            <a:r>
              <a:rPr lang="pt-PT" altLang="pt-PT" dirty="0" err="1">
                <a:solidFill>
                  <a:srgbClr val="222222"/>
                </a:solidFill>
                <a:latin typeface="Garamond" panose="02020404030301010803" pitchFamily="18" charset="0"/>
                <a:cs typeface="Arial" panose="020B0604020202020204" pitchFamily="34" charset="0"/>
              </a:rPr>
              <a:t>Actividades</a:t>
            </a:r>
            <a:r>
              <a:rPr lang="pt-PT" altLang="pt-PT" dirty="0">
                <a:solidFill>
                  <a:srgbClr val="222222"/>
                </a:solidFill>
                <a:latin typeface="Garamond" panose="02020404030301010803" pitchFamily="18" charset="0"/>
                <a:cs typeface="Arial" panose="020B0604020202020204" pitchFamily="34" charset="0"/>
              </a:rPr>
              <a:t> realizadas pelos membros da organização para atingir os </a:t>
            </a:r>
            <a:r>
              <a:rPr lang="pt-PT" altLang="pt-PT" dirty="0" err="1">
                <a:solidFill>
                  <a:srgbClr val="222222"/>
                </a:solidFill>
                <a:latin typeface="Garamond" panose="02020404030301010803" pitchFamily="18" charset="0"/>
                <a:cs typeface="Arial" panose="020B0604020202020204" pitchFamily="34" charset="0"/>
              </a:rPr>
              <a:t>objectivos</a:t>
            </a:r>
            <a:r>
              <a:rPr lang="pt-PT" altLang="pt-PT" dirty="0">
                <a:solidFill>
                  <a:srgbClr val="222222"/>
                </a:solidFill>
                <a:latin typeface="Garamond" panose="02020404030301010803" pitchFamily="18" charset="0"/>
                <a:cs typeface="Arial" panose="020B0604020202020204" pitchFamily="34" charset="0"/>
              </a:rPr>
              <a:t>. Por exemplo: A divisão de tarefas dentro da fábrica para a fabricação de calçados.</a:t>
            </a:r>
          </a:p>
          <a:p>
            <a:pPr algn="just">
              <a:lnSpc>
                <a:spcPct val="150000"/>
              </a:lnSpc>
            </a:pPr>
            <a:r>
              <a:rPr lang="pt-PT" altLang="pt-PT" b="1" dirty="0">
                <a:solidFill>
                  <a:schemeClr val="accent1"/>
                </a:solidFill>
                <a:latin typeface="Garamond" panose="02020404030301010803" pitchFamily="18" charset="0"/>
                <a:cs typeface="Arial" panose="020B0604020202020204" pitchFamily="34" charset="0"/>
              </a:rPr>
              <a:t>Recursos:</a:t>
            </a:r>
            <a:r>
              <a:rPr lang="pt-PT" altLang="pt-PT" b="1" dirty="0">
                <a:solidFill>
                  <a:srgbClr val="222222"/>
                </a:solidFill>
                <a:latin typeface="Garamond" panose="02020404030301010803" pitchFamily="18" charset="0"/>
                <a:cs typeface="Arial" panose="020B0604020202020204" pitchFamily="34" charset="0"/>
              </a:rPr>
              <a:t> </a:t>
            </a:r>
            <a:r>
              <a:rPr lang="pt-PT" altLang="pt-PT" dirty="0">
                <a:solidFill>
                  <a:srgbClr val="222222"/>
                </a:solidFill>
                <a:latin typeface="Garamond" panose="02020404030301010803" pitchFamily="18" charset="0"/>
                <a:cs typeface="Arial" panose="020B0604020202020204" pitchFamily="34" charset="0"/>
              </a:rPr>
              <a:t> Financeiros, materiais, humanos e outros necessários para cumprir o </a:t>
            </a:r>
            <a:r>
              <a:rPr lang="pt-PT" altLang="pt-PT" dirty="0" err="1">
                <a:solidFill>
                  <a:srgbClr val="222222"/>
                </a:solidFill>
                <a:latin typeface="Garamond" panose="02020404030301010803" pitchFamily="18" charset="0"/>
                <a:cs typeface="Arial" panose="020B0604020202020204" pitchFamily="34" charset="0"/>
              </a:rPr>
              <a:t>objectivo</a:t>
            </a:r>
            <a:r>
              <a:rPr lang="pt-PT" altLang="pt-PT" dirty="0">
                <a:solidFill>
                  <a:srgbClr val="222222"/>
                </a:solidFill>
                <a:latin typeface="Garamond" panose="02020404030301010803" pitchFamily="18" charset="0"/>
                <a:cs typeface="Arial" panose="020B0604020202020204" pitchFamily="34" charset="0"/>
              </a:rPr>
              <a:t> da organização</a:t>
            </a:r>
          </a:p>
          <a:p>
            <a:endParaRPr lang="pt-BR" dirty="0"/>
          </a:p>
        </p:txBody>
      </p:sp>
    </p:spTree>
    <p:extLst>
      <p:ext uri="{BB962C8B-B14F-4D97-AF65-F5344CB8AC3E}">
        <p14:creationId xmlns:p14="http://schemas.microsoft.com/office/powerpoint/2010/main" val="293974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9" name="TextBox 1">
            <a:extLst>
              <a:ext uri="{FF2B5EF4-FFF2-40B4-BE49-F238E27FC236}">
                <a16:creationId xmlns:a16="http://schemas.microsoft.com/office/drawing/2014/main" xmlns="" id="{3574C8A4-047A-5D98-772B-CD93C4C2065E}"/>
              </a:ext>
            </a:extLst>
          </p:cNvPr>
          <p:cNvSpPr txBox="1">
            <a:spLocks noChangeArrowheads="1"/>
          </p:cNvSpPr>
          <p:nvPr/>
        </p:nvSpPr>
        <p:spPr bwMode="auto">
          <a:xfrm>
            <a:off x="469900" y="627063"/>
            <a:ext cx="112188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200" b="1" u="sng" dirty="0">
                <a:solidFill>
                  <a:schemeClr val="accent1"/>
                </a:solidFill>
                <a:latin typeface="Garamond" panose="02020404030301010803" pitchFamily="18" charset="0"/>
                <a:cs typeface="Arial" panose="020B0604020202020204" pitchFamily="34" charset="0"/>
              </a:rPr>
              <a:t>As</a:t>
            </a:r>
            <a:r>
              <a:rPr lang="pt-PT" altLang="pt-PT" sz="3200" u="sng" dirty="0">
                <a:solidFill>
                  <a:schemeClr val="accent1"/>
                </a:solidFill>
                <a:latin typeface="Garamond" panose="02020404030301010803" pitchFamily="18" charset="0"/>
                <a:cs typeface="Arial" panose="020B0604020202020204" pitchFamily="34" charset="0"/>
              </a:rPr>
              <a:t> </a:t>
            </a:r>
            <a:r>
              <a:rPr lang="pt-PT" altLang="pt-PT" sz="3200" b="1" u="sng" dirty="0">
                <a:solidFill>
                  <a:schemeClr val="accent1"/>
                </a:solidFill>
                <a:latin typeface="Garamond" panose="02020404030301010803" pitchFamily="18" charset="0"/>
                <a:cs typeface="Arial" panose="020B0604020202020204" pitchFamily="34" charset="0"/>
              </a:rPr>
              <a:t>organizações sem fins lucrativos</a:t>
            </a:r>
            <a:endParaRPr lang="pt-PT" altLang="pt-PT" sz="3200" u="sng" dirty="0">
              <a:solidFill>
                <a:schemeClr val="accent1"/>
              </a:solidFill>
              <a:latin typeface="Garamond" panose="02020404030301010803" pitchFamily="18" charset="0"/>
              <a:cs typeface="Arial" panose="020B0604020202020204" pitchFamily="34" charset="0"/>
            </a:endParaRPr>
          </a:p>
          <a:p>
            <a:pPr algn="just"/>
            <a:endParaRPr lang="pt-PT" altLang="pt-PT" sz="2000" dirty="0">
              <a:latin typeface="Arial" panose="020B0604020202020204" pitchFamily="34" charset="0"/>
              <a:cs typeface="Arial" panose="020B0604020202020204" pitchFamily="34" charset="0"/>
            </a:endParaRPr>
          </a:p>
          <a:p>
            <a:pPr algn="just"/>
            <a:r>
              <a:rPr lang="pt-PT" altLang="pt-PT" sz="2800" dirty="0">
                <a:latin typeface="Arial" panose="020B0604020202020204" pitchFamily="34" charset="0"/>
                <a:cs typeface="Arial" panose="020B0604020202020204" pitchFamily="34" charset="0"/>
              </a:rPr>
              <a:t>São organizações de natureza jurídica sem fins de acumulação de capital para o lucro</a:t>
            </a:r>
            <a:r>
              <a:rPr lang="pt-PT" altLang="pt-PT" sz="2800" dirty="0" smtClean="0">
                <a:latin typeface="Arial" panose="020B0604020202020204" pitchFamily="34" charset="0"/>
                <a:cs typeface="Arial" panose="020B0604020202020204" pitchFamily="34" charset="0"/>
              </a:rPr>
              <a:t>.</a:t>
            </a:r>
          </a:p>
          <a:p>
            <a:pPr algn="just"/>
            <a:r>
              <a:rPr lang="pt-PT" altLang="pt-PT" sz="2800" dirty="0">
                <a:latin typeface="Arial" panose="020B0604020202020204" pitchFamily="34" charset="0"/>
                <a:cs typeface="Arial" panose="020B0604020202020204" pitchFamily="34" charset="0"/>
              </a:rPr>
              <a:t> </a:t>
            </a:r>
            <a:r>
              <a:rPr lang="pt-PT" altLang="pt-PT" sz="2800" b="1" dirty="0">
                <a:latin typeface="Garamond" panose="02020404030301010803" pitchFamily="18" charset="0"/>
                <a:cs typeface="Arial" panose="020B0604020202020204" pitchFamily="34" charset="0"/>
              </a:rPr>
              <a:t>As organizações sem fins lucrativos podem arrecadar dinheiro de diferentes maneiras. Isso inclui renda de doações de doadores individuais ou fundações; patrocínio de corporações</a:t>
            </a:r>
            <a:r>
              <a:rPr lang="pt-PT" altLang="pt-PT" sz="2800" dirty="0">
                <a:latin typeface="Arial" panose="020B0604020202020204" pitchFamily="34" charset="0"/>
                <a:cs typeface="Arial" panose="020B0604020202020204" pitchFamily="34" charset="0"/>
              </a:rPr>
              <a:t>; financiamento do governo; programas, serviços ou vendas de mercadorias e investimentos</a:t>
            </a:r>
          </a:p>
          <a:p>
            <a:pPr algn="just"/>
            <a:endParaRPr lang="pt-PT" altLang="pt-PT" sz="2800" dirty="0">
              <a:latin typeface="Arial" panose="020B0604020202020204" pitchFamily="34" charset="0"/>
              <a:cs typeface="Arial" panose="020B0604020202020204" pitchFamily="34" charset="0"/>
            </a:endParaRPr>
          </a:p>
          <a:p>
            <a:pPr algn="just"/>
            <a:endParaRPr lang="pt-PT" altLang="pt-PT" sz="2800" dirty="0">
              <a:latin typeface="Arial" panose="020B0604020202020204" pitchFamily="34" charset="0"/>
              <a:cs typeface="Arial" panose="020B0604020202020204" pitchFamily="34" charset="0"/>
            </a:endParaRPr>
          </a:p>
          <a:p>
            <a:pPr algn="just"/>
            <a:endParaRPr lang="pt-PT" altLang="pt-PT" sz="2800" dirty="0">
              <a:solidFill>
                <a:srgbClr val="222222"/>
              </a:solidFill>
              <a:latin typeface="Arial" panose="020B0604020202020204" pitchFamily="34" charset="0"/>
              <a:cs typeface="Arial" panose="020B0604020202020204" pitchFamily="34" charset="0"/>
            </a:endParaRPr>
          </a:p>
          <a:p>
            <a:endParaRPr lang="pt-PT" altLang="pt-PT" sz="2800" dirty="0"/>
          </a:p>
        </p:txBody>
      </p:sp>
    </p:spTree>
    <p:extLst>
      <p:ext uri="{BB962C8B-B14F-4D97-AF65-F5344CB8AC3E}">
        <p14:creationId xmlns:p14="http://schemas.microsoft.com/office/powerpoint/2010/main" val="23479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10" y="1228299"/>
            <a:ext cx="11000096" cy="5104262"/>
          </a:xfrm>
        </p:spPr>
        <p:txBody>
          <a:bodyPr>
            <a:normAutofit fontScale="90000"/>
          </a:bodyPr>
          <a:lstStyle/>
          <a:p>
            <a:pPr algn="l"/>
            <a:r>
              <a:rPr lang="pt-PT" altLang="pt-PT" sz="3300" b="1" dirty="0">
                <a:latin typeface="Garamond" panose="02020404030301010803" pitchFamily="18" charset="0"/>
                <a:cs typeface="Arial" panose="020B0604020202020204" pitchFamily="34" charset="0"/>
              </a:rPr>
              <a:t>Tipos de organizações sem fins </a:t>
            </a:r>
            <a:r>
              <a:rPr lang="pt-PT" altLang="pt-PT" sz="3300" b="1" dirty="0" smtClean="0">
                <a:latin typeface="Garamond" panose="02020404030301010803" pitchFamily="18" charset="0"/>
                <a:cs typeface="Arial" panose="020B0604020202020204" pitchFamily="34" charset="0"/>
              </a:rPr>
              <a:t>lucrativos</a:t>
            </a:r>
            <a:r>
              <a:rPr lang="pt-PT" altLang="pt-PT" sz="2200" b="1" dirty="0" smtClean="0">
                <a:latin typeface="Garamond" panose="02020404030301010803" pitchFamily="18" charset="0"/>
                <a:cs typeface="Arial" panose="020B0604020202020204" pitchFamily="34" charset="0"/>
              </a:rPr>
              <a:t/>
            </a:r>
            <a:br>
              <a:rPr lang="pt-PT" altLang="pt-PT" sz="2200" b="1" dirty="0" smtClean="0">
                <a:latin typeface="Garamond" panose="02020404030301010803" pitchFamily="18" charset="0"/>
                <a:cs typeface="Arial" panose="020B0604020202020204" pitchFamily="34" charset="0"/>
              </a:rPr>
            </a:br>
            <a:r>
              <a:rPr lang="pt-PT" altLang="pt-PT" sz="3300" b="1" dirty="0">
                <a:latin typeface="Garamond" panose="02020404030301010803" pitchFamily="18" charset="0"/>
                <a:cs typeface="Arial" panose="020B0604020202020204" pitchFamily="34" charset="0"/>
              </a:rPr>
              <a:t/>
            </a:r>
            <a:br>
              <a:rPr lang="pt-PT" altLang="pt-PT" sz="3300" b="1" dirty="0">
                <a:latin typeface="Garamond" panose="02020404030301010803" pitchFamily="18" charset="0"/>
                <a:cs typeface="Arial" panose="020B0604020202020204" pitchFamily="34" charset="0"/>
              </a:rPr>
            </a:br>
            <a:r>
              <a:rPr lang="pt-PT" altLang="pt-PT" sz="3300" b="1" dirty="0">
                <a:latin typeface="Garamond" panose="02020404030301010803" pitchFamily="18" charset="0"/>
                <a:cs typeface="Arial" panose="020B0604020202020204" pitchFamily="34" charset="0"/>
              </a:rPr>
              <a:t>Associações de classe ou de representação de categoria económica ou </a:t>
            </a:r>
            <a:r>
              <a:rPr lang="pt-PT" altLang="pt-PT" sz="3300" b="1" dirty="0" smtClean="0">
                <a:latin typeface="Garamond" panose="02020404030301010803" pitchFamily="18" charset="0"/>
                <a:cs typeface="Arial" panose="020B0604020202020204" pitchFamily="34" charset="0"/>
              </a:rPr>
              <a:t>profissional Associações de voluntariado </a:t>
            </a:r>
            <a:r>
              <a:rPr lang="pt-PT" altLang="pt-PT" sz="3300" b="1" dirty="0">
                <a:latin typeface="Garamond" panose="02020404030301010803" pitchFamily="18" charset="0"/>
                <a:cs typeface="Arial" panose="020B0604020202020204" pitchFamily="34" charset="0"/>
              </a:rPr>
              <a:t>com âmbito benemérito ou </a:t>
            </a:r>
            <a:r>
              <a:rPr lang="pt-PT" altLang="pt-PT" sz="3300" b="1" dirty="0" smtClean="0">
                <a:latin typeface="Garamond" panose="02020404030301010803" pitchFamily="18" charset="0"/>
                <a:cs typeface="Arial" panose="020B0604020202020204" pitchFamily="34" charset="0"/>
              </a:rPr>
              <a:t>humanitário. </a:t>
            </a:r>
            <a:r>
              <a:rPr lang="pt-PT" altLang="pt-PT" sz="3300" dirty="0" smtClean="0">
                <a:latin typeface="Garamond" panose="02020404030301010803" pitchFamily="18" charset="0"/>
                <a:cs typeface="Arial" panose="020B0604020202020204" pitchFamily="34" charset="0"/>
              </a:rPr>
              <a:t>Instituições </a:t>
            </a:r>
            <a:r>
              <a:rPr lang="pt-PT" altLang="pt-PT" sz="3300" dirty="0">
                <a:latin typeface="Garamond" panose="02020404030301010803" pitchFamily="18" charset="0"/>
                <a:cs typeface="Arial" panose="020B0604020202020204" pitchFamily="34" charset="0"/>
              </a:rPr>
              <a:t>religiosas ou associações de fiéis dedicadas ao apostolado ou </a:t>
            </a:r>
            <a:r>
              <a:rPr lang="pt-PT" altLang="pt-PT" sz="3300" i="1" dirty="0">
                <a:latin typeface="Garamond" panose="02020404030301010803" pitchFamily="18" charset="0"/>
                <a:cs typeface="Arial" panose="020B0604020202020204" pitchFamily="34" charset="0"/>
              </a:rPr>
              <a:t>disseminação de </a:t>
            </a:r>
            <a:r>
              <a:rPr lang="pt-PT" altLang="pt-PT" sz="3300" i="1" dirty="0" smtClean="0">
                <a:latin typeface="Garamond" panose="02020404030301010803" pitchFamily="18" charset="0"/>
                <a:cs typeface="Arial" panose="020B0604020202020204" pitchFamily="34" charset="0"/>
              </a:rPr>
              <a:t>crenças Entidades </a:t>
            </a:r>
            <a:r>
              <a:rPr lang="pt-PT" altLang="pt-PT" sz="3300" i="1" dirty="0">
                <a:latin typeface="Garamond" panose="02020404030301010803" pitchFamily="18" charset="0"/>
                <a:cs typeface="Arial" panose="020B0604020202020204" pitchFamily="34" charset="0"/>
              </a:rPr>
              <a:t>que promovam </a:t>
            </a:r>
            <a:r>
              <a:rPr lang="pt-PT" altLang="pt-PT" sz="3300" dirty="0">
                <a:latin typeface="Garamond" panose="02020404030301010803" pitchFamily="18" charset="0"/>
                <a:cs typeface="Arial" panose="020B0604020202020204" pitchFamily="34" charset="0"/>
              </a:rPr>
              <a:t>o bem ou serviços a um determinado grupo de associados</a:t>
            </a:r>
            <a:r>
              <a:rPr lang="pt-PT" altLang="pt-PT" sz="3300" dirty="0" smtClean="0">
                <a:latin typeface="Garamond" panose="02020404030301010803" pitchFamily="18" charset="0"/>
                <a:cs typeface="Arial" panose="020B0604020202020204" pitchFamily="34" charset="0"/>
              </a:rPr>
              <a:t>.</a:t>
            </a:r>
            <a:r>
              <a:rPr lang="pt-PT" altLang="pt-PT" sz="2200" dirty="0" smtClean="0">
                <a:latin typeface="Garamond" panose="02020404030301010803" pitchFamily="18" charset="0"/>
                <a:cs typeface="Arial" panose="020B0604020202020204" pitchFamily="34" charset="0"/>
              </a:rPr>
              <a:t/>
            </a:r>
            <a:br>
              <a:rPr lang="pt-PT" altLang="pt-PT" sz="2200" dirty="0" smtClean="0">
                <a:latin typeface="Garamond" panose="02020404030301010803" pitchFamily="18" charset="0"/>
                <a:cs typeface="Arial" panose="020B0604020202020204" pitchFamily="34" charset="0"/>
              </a:rPr>
            </a:br>
            <a:r>
              <a:rPr lang="pt-PT" altLang="pt-PT" sz="3100" dirty="0">
                <a:latin typeface="Garamond" panose="02020404030301010803" pitchFamily="18" charset="0"/>
                <a:cs typeface="Arial" panose="020B0604020202020204" pitchFamily="34" charset="0"/>
              </a:rPr>
              <a:t/>
            </a:r>
            <a:br>
              <a:rPr lang="pt-PT" altLang="pt-PT" sz="3100" dirty="0">
                <a:latin typeface="Garamond" panose="02020404030301010803" pitchFamily="18" charset="0"/>
                <a:cs typeface="Arial" panose="020B0604020202020204" pitchFamily="34" charset="0"/>
              </a:rPr>
            </a:br>
            <a:r>
              <a:rPr lang="pt-PT" altLang="pt-PT" sz="3100" dirty="0" smtClean="0">
                <a:latin typeface="Garamond" panose="02020404030301010803" pitchFamily="18" charset="0"/>
                <a:cs typeface="Arial" panose="020B0604020202020204" pitchFamily="34" charset="0"/>
              </a:rPr>
              <a:t> Por </a:t>
            </a:r>
            <a:r>
              <a:rPr lang="pt-PT" altLang="pt-PT" sz="3100" dirty="0">
                <a:latin typeface="Garamond" panose="02020404030301010803" pitchFamily="18" charset="0"/>
                <a:cs typeface="Arial" panose="020B0604020202020204" pitchFamily="34" charset="0"/>
              </a:rPr>
              <a:t>exemplo: clubes, associações de moradores, </a:t>
            </a:r>
            <a:r>
              <a:rPr lang="pt-PT" altLang="pt-PT" sz="3100" dirty="0" smtClean="0">
                <a:latin typeface="Garamond" panose="02020404030301010803" pitchFamily="18" charset="0"/>
                <a:cs typeface="Arial" panose="020B0604020202020204" pitchFamily="34" charset="0"/>
              </a:rPr>
              <a:t>etc. Associações com </a:t>
            </a:r>
            <a:r>
              <a:rPr lang="pt-PT" altLang="pt-PT" sz="3100" dirty="0" err="1" smtClean="0">
                <a:latin typeface="Garamond" panose="02020404030301010803" pitchFamily="18" charset="0"/>
                <a:cs typeface="Arial" panose="020B0604020202020204" pitchFamily="34" charset="0"/>
              </a:rPr>
              <a:t>objectivos</a:t>
            </a:r>
            <a:r>
              <a:rPr lang="pt-PT" altLang="pt-PT" sz="3100" dirty="0" smtClean="0">
                <a:latin typeface="Garamond" panose="02020404030301010803" pitchFamily="18" charset="0"/>
                <a:cs typeface="Arial" panose="020B0604020202020204" pitchFamily="34" charset="0"/>
              </a:rPr>
              <a:t> </a:t>
            </a:r>
            <a:r>
              <a:rPr lang="pt-PT" altLang="pt-PT" sz="3100" dirty="0">
                <a:latin typeface="Garamond" panose="02020404030301010803" pitchFamily="18" charset="0"/>
                <a:cs typeface="Arial" panose="020B0604020202020204" pitchFamily="34" charset="0"/>
              </a:rPr>
              <a:t>sociais que, visam o princípio da universalização dos serviços. Por exemplo: promoções de patrimónios históricos, da saúde; preservação do meio ambiente, etc</a:t>
            </a:r>
            <a:r>
              <a:rPr lang="pt-PT" altLang="pt-PT" sz="3100" dirty="0" smtClean="0">
                <a:latin typeface="Garamond" panose="02020404030301010803" pitchFamily="18" charset="0"/>
                <a:cs typeface="Arial" panose="020B0604020202020204" pitchFamily="34" charset="0"/>
              </a:rPr>
              <a:t>.</a:t>
            </a:r>
            <a:br>
              <a:rPr lang="pt-PT" altLang="pt-PT" sz="3100" dirty="0" smtClean="0">
                <a:latin typeface="Garamond" panose="02020404030301010803" pitchFamily="18" charset="0"/>
                <a:cs typeface="Arial" panose="020B0604020202020204" pitchFamily="34" charset="0"/>
              </a:rPr>
            </a:br>
            <a:r>
              <a:rPr lang="pt-PT" altLang="pt-PT" sz="3300" dirty="0" smtClean="0">
                <a:latin typeface="Garamond" panose="02020404030301010803" pitchFamily="18" charset="0"/>
                <a:cs typeface="Arial" panose="020B0604020202020204" pitchFamily="34" charset="0"/>
              </a:rPr>
              <a:t>Fundações </a:t>
            </a:r>
            <a:r>
              <a:rPr lang="pt-PT" altLang="pt-PT" sz="3300" dirty="0">
                <a:latin typeface="Garamond" panose="02020404030301010803" pitchFamily="18" charset="0"/>
                <a:cs typeface="Arial" panose="020B0604020202020204" pitchFamily="34" charset="0"/>
              </a:rPr>
              <a:t>Privadas</a:t>
            </a:r>
            <a:r>
              <a:rPr lang="pt-PT" altLang="pt-PT" dirty="0">
                <a:latin typeface="Garamond" panose="02020404030301010803" pitchFamily="18" charset="0"/>
                <a:cs typeface="Arial" panose="020B0604020202020204" pitchFamily="34" charset="0"/>
              </a:rPr>
              <a:t/>
            </a:r>
            <a:br>
              <a:rPr lang="pt-PT" altLang="pt-PT" dirty="0">
                <a:latin typeface="Garamond" panose="02020404030301010803" pitchFamily="18" charset="0"/>
                <a:cs typeface="Arial" panose="020B0604020202020204" pitchFamily="34" charset="0"/>
              </a:rPr>
            </a:br>
            <a:endParaRPr lang="pt-BR" dirty="0">
              <a:latin typeface="Garamond" panose="02020404030301010803" pitchFamily="18" charset="0"/>
            </a:endParaRPr>
          </a:p>
        </p:txBody>
      </p:sp>
      <p:sp>
        <p:nvSpPr>
          <p:cNvPr id="3" name="Subtitle 2"/>
          <p:cNvSpPr>
            <a:spLocks noGrp="1"/>
          </p:cNvSpPr>
          <p:nvPr>
            <p:ph type="subTitle" idx="1"/>
          </p:nvPr>
        </p:nvSpPr>
        <p:spPr>
          <a:xfrm>
            <a:off x="295702" y="758506"/>
            <a:ext cx="9144000" cy="742748"/>
          </a:xfrm>
        </p:spPr>
        <p:txBody>
          <a:bodyPr/>
          <a:lstStyle/>
          <a:p>
            <a:r>
              <a:rPr lang="pt-PT" altLang="pt-PT" b="1" u="sng" dirty="0">
                <a:solidFill>
                  <a:schemeClr val="accent1"/>
                </a:solidFill>
                <a:latin typeface="Garamond" panose="02020404030301010803" pitchFamily="18" charset="0"/>
                <a:cs typeface="Arial" panose="020B0604020202020204" pitchFamily="34" charset="0"/>
              </a:rPr>
              <a:t>As</a:t>
            </a:r>
            <a:r>
              <a:rPr lang="pt-PT" altLang="pt-PT" u="sng" dirty="0">
                <a:solidFill>
                  <a:schemeClr val="accent1"/>
                </a:solidFill>
                <a:latin typeface="Garamond" panose="02020404030301010803" pitchFamily="18" charset="0"/>
                <a:cs typeface="Arial" panose="020B0604020202020204" pitchFamily="34" charset="0"/>
              </a:rPr>
              <a:t> </a:t>
            </a:r>
            <a:r>
              <a:rPr lang="pt-PT" altLang="pt-PT" b="1" u="sng" dirty="0">
                <a:solidFill>
                  <a:schemeClr val="accent1"/>
                </a:solidFill>
                <a:latin typeface="Garamond" panose="02020404030301010803" pitchFamily="18" charset="0"/>
                <a:cs typeface="Arial" panose="020B0604020202020204" pitchFamily="34" charset="0"/>
              </a:rPr>
              <a:t>organizações sem fins lucrativos</a:t>
            </a:r>
            <a:endParaRPr lang="pt-PT" altLang="pt-PT" u="sng" dirty="0">
              <a:solidFill>
                <a:schemeClr val="accent1"/>
              </a:solidFill>
              <a:latin typeface="Garamond" panose="02020404030301010803" pitchFamily="18" charset="0"/>
              <a:cs typeface="Arial" panose="020B0604020202020204" pitchFamily="34" charset="0"/>
            </a:endParaRPr>
          </a:p>
          <a:p>
            <a:endParaRPr lang="pt-BR" dirty="0"/>
          </a:p>
        </p:txBody>
      </p:sp>
    </p:spTree>
    <p:extLst>
      <p:ext uri="{BB962C8B-B14F-4D97-AF65-F5344CB8AC3E}">
        <p14:creationId xmlns:p14="http://schemas.microsoft.com/office/powerpoint/2010/main" val="228027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3" name="TextBox 1">
            <a:extLst>
              <a:ext uri="{FF2B5EF4-FFF2-40B4-BE49-F238E27FC236}">
                <a16:creationId xmlns:a16="http://schemas.microsoft.com/office/drawing/2014/main" xmlns="" id="{B354DA38-79EF-324A-F80E-EC118CB8F60B}"/>
              </a:ext>
            </a:extLst>
          </p:cNvPr>
          <p:cNvSpPr txBox="1">
            <a:spLocks noChangeArrowheads="1"/>
          </p:cNvSpPr>
          <p:nvPr/>
        </p:nvSpPr>
        <p:spPr bwMode="auto">
          <a:xfrm>
            <a:off x="469900" y="627063"/>
            <a:ext cx="1121886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000" b="1" u="sng" dirty="0">
                <a:solidFill>
                  <a:schemeClr val="accent1"/>
                </a:solidFill>
                <a:latin typeface="Arial" panose="020B0604020202020204" pitchFamily="34" charset="0"/>
                <a:cs typeface="Arial" panose="020B0604020202020204" pitchFamily="34" charset="0"/>
              </a:rPr>
              <a:t>Características de organizações sem fins lucrativos</a:t>
            </a:r>
          </a:p>
          <a:p>
            <a:pPr algn="just"/>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3000" u="sng" dirty="0">
                <a:latin typeface="Garamond" panose="02020404030301010803" pitchFamily="18" charset="0"/>
                <a:cs typeface="Arial" panose="020B0604020202020204" pitchFamily="34" charset="0"/>
              </a:rPr>
              <a:t>Constituem a reunião de diversas pessoas para a obtenção de um fim ideal</a:t>
            </a:r>
            <a:r>
              <a:rPr lang="pt-PT" altLang="pt-PT" sz="3000" dirty="0">
                <a:latin typeface="Garamond" panose="02020404030301010803" pitchFamily="18" charset="0"/>
                <a:cs typeface="Arial" panose="020B0604020202020204" pitchFamily="34" charset="0"/>
              </a:rPr>
              <a:t>, podendo este ser alterado pelos associados;</a:t>
            </a:r>
          </a:p>
          <a:p>
            <a:pPr algn="just">
              <a:buFont typeface="Arial" panose="020B0604020202020204" pitchFamily="34" charset="0"/>
              <a:buChar char="•"/>
            </a:pPr>
            <a:r>
              <a:rPr lang="pt-PT" altLang="pt-PT" sz="3000" u="sng" dirty="0">
                <a:latin typeface="Garamond" panose="02020404030301010803" pitchFamily="18" charset="0"/>
                <a:cs typeface="Arial" panose="020B0604020202020204" pitchFamily="34" charset="0"/>
              </a:rPr>
              <a:t>Ausência de finalidade lucrativa resultante das actividades que promovem</a:t>
            </a:r>
            <a:r>
              <a:rPr lang="pt-PT" altLang="pt-PT" sz="3000" dirty="0">
                <a:latin typeface="Garamond" panose="02020404030301010803" pitchFamily="18" charset="0"/>
                <a:cs typeface="Arial" panose="020B0604020202020204" pitchFamily="34" charset="0"/>
              </a:rPr>
              <a:t>;</a:t>
            </a:r>
          </a:p>
          <a:p>
            <a:pPr algn="just">
              <a:buFont typeface="Arial" panose="020B0604020202020204" pitchFamily="34" charset="0"/>
              <a:buChar char="•"/>
            </a:pPr>
            <a:r>
              <a:rPr lang="pt-PT" altLang="pt-PT" sz="3000" u="sng" dirty="0">
                <a:latin typeface="Garamond" panose="02020404030301010803" pitchFamily="18" charset="0"/>
                <a:cs typeface="Arial" panose="020B0604020202020204" pitchFamily="34" charset="0"/>
              </a:rPr>
              <a:t>O património é constituído pelos próprios associados ou membros</a:t>
            </a:r>
            <a:r>
              <a:rPr lang="pt-PT" altLang="pt-PT" sz="3000" dirty="0">
                <a:latin typeface="Garamond" panose="02020404030301010803" pitchFamily="18" charset="0"/>
                <a:cs typeface="Arial" panose="020B0604020202020204" pitchFamily="34" charset="0"/>
              </a:rPr>
              <a:t>, e donativos que estes reúnam para o exercício das actividades promovidas pela associação;</a:t>
            </a:r>
          </a:p>
          <a:p>
            <a:pPr algn="just">
              <a:buFont typeface="Arial" panose="020B0604020202020204" pitchFamily="34" charset="0"/>
              <a:buChar char="•"/>
            </a:pPr>
            <a:r>
              <a:rPr lang="pt-PT" altLang="pt-PT" sz="3000" u="sng" dirty="0">
                <a:latin typeface="Garamond" panose="02020404030301010803" pitchFamily="18" charset="0"/>
                <a:cs typeface="Arial" panose="020B0604020202020204" pitchFamily="34" charset="0"/>
              </a:rPr>
              <a:t>Podem possuir ou não personalidade jurídica</a:t>
            </a:r>
            <a:r>
              <a:rPr lang="pt-PT" altLang="pt-PT" sz="3000" dirty="0">
                <a:latin typeface="Garamond" panose="02020404030301010803" pitchFamily="18" charset="0"/>
                <a:cs typeface="Arial" panose="020B0604020202020204" pitchFamily="34" charset="0"/>
              </a:rPr>
              <a:t>. Em caso de pretenderem ter personalidade jurídica, é necessário que esta seja reconhecida por parte de uma autoridade competente.</a:t>
            </a:r>
          </a:p>
          <a:p>
            <a:pPr algn="just"/>
            <a:endParaRPr lang="pt-PT" altLang="pt-PT" sz="3000" dirty="0">
              <a:solidFill>
                <a:srgbClr val="222222"/>
              </a:solidFill>
              <a:latin typeface="Garamond" panose="02020404030301010803" pitchFamily="18"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52789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TextBox 1">
            <a:extLst>
              <a:ext uri="{FF2B5EF4-FFF2-40B4-BE49-F238E27FC236}">
                <a16:creationId xmlns:a16="http://schemas.microsoft.com/office/drawing/2014/main" xmlns="" id="{434F82B4-524D-0C5B-1EDE-4D276CA9C08E}"/>
              </a:ext>
            </a:extLst>
          </p:cNvPr>
          <p:cNvSpPr txBox="1">
            <a:spLocks noChangeArrowheads="1"/>
          </p:cNvSpPr>
          <p:nvPr/>
        </p:nvSpPr>
        <p:spPr bwMode="auto">
          <a:xfrm>
            <a:off x="486568" y="210026"/>
            <a:ext cx="1121886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000" b="1" u="sng" dirty="0">
                <a:solidFill>
                  <a:schemeClr val="accent1"/>
                </a:solidFill>
                <a:latin typeface="Arial" panose="020B0604020202020204" pitchFamily="34" charset="0"/>
                <a:cs typeface="Arial" panose="020B0604020202020204" pitchFamily="34" charset="0"/>
              </a:rPr>
              <a:t>As</a:t>
            </a:r>
            <a:r>
              <a:rPr lang="pt-PT" altLang="pt-PT" sz="2000" u="sng" dirty="0">
                <a:solidFill>
                  <a:schemeClr val="accent1"/>
                </a:solidFill>
                <a:latin typeface="Arial" panose="020B0604020202020204" pitchFamily="34" charset="0"/>
                <a:cs typeface="Arial" panose="020B0604020202020204" pitchFamily="34" charset="0"/>
              </a:rPr>
              <a:t> </a:t>
            </a:r>
            <a:r>
              <a:rPr lang="pt-PT" altLang="pt-PT" sz="2000" b="1" u="sng" dirty="0">
                <a:solidFill>
                  <a:schemeClr val="accent1"/>
                </a:solidFill>
                <a:latin typeface="Arial" panose="020B0604020202020204" pitchFamily="34" charset="0"/>
                <a:cs typeface="Arial" panose="020B0604020202020204" pitchFamily="34" charset="0"/>
              </a:rPr>
              <a:t>organizações com fins lucrativos</a:t>
            </a:r>
            <a:endParaRPr lang="pt-PT" altLang="pt-PT" sz="2000" u="sng" dirty="0">
              <a:solidFill>
                <a:schemeClr val="accent1"/>
              </a:solidFill>
              <a:latin typeface="Arial" panose="020B0604020202020204" pitchFamily="34" charset="0"/>
              <a:cs typeface="Arial" panose="020B0604020202020204" pitchFamily="34" charset="0"/>
            </a:endParaRPr>
          </a:p>
          <a:p>
            <a:pPr algn="just"/>
            <a:endParaRPr lang="pt-PT" altLang="pt-PT" sz="2000" dirty="0">
              <a:latin typeface="Arial" panose="020B0604020202020204" pitchFamily="34" charset="0"/>
              <a:cs typeface="Arial" panose="020B0604020202020204" pitchFamily="34" charset="0"/>
            </a:endParaRPr>
          </a:p>
          <a:p>
            <a:pPr algn="just">
              <a:lnSpc>
                <a:spcPct val="150000"/>
              </a:lnSpc>
            </a:pPr>
            <a:r>
              <a:rPr lang="pt-PT" altLang="pt-PT" sz="2000" dirty="0">
                <a:latin typeface="Arial" panose="020B0604020202020204" pitchFamily="34" charset="0"/>
                <a:cs typeface="Arial" panose="020B0604020202020204" pitchFamily="34" charset="0"/>
              </a:rPr>
              <a:t>Qualquer entidade comercial, cujo objectivo principal é gerar lucro com as operações regulares, com o objectivo de maximizar a riqueza dos proprietários, é chamada de organização lucrativa, comumente conhecida como Empresas. </a:t>
            </a:r>
          </a:p>
          <a:p>
            <a:pPr algn="just">
              <a:lnSpc>
                <a:spcPct val="150000"/>
              </a:lnSpc>
            </a:pPr>
            <a:endParaRPr lang="pt-PT" altLang="pt-PT" sz="2000" dirty="0">
              <a:latin typeface="Arial" panose="020B0604020202020204" pitchFamily="34" charset="0"/>
              <a:cs typeface="Arial" panose="020B0604020202020204" pitchFamily="34" charset="0"/>
            </a:endParaRPr>
          </a:p>
          <a:p>
            <a:pPr algn="just">
              <a:lnSpc>
                <a:spcPct val="150000"/>
              </a:lnSpc>
              <a:defRPr/>
            </a:pP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As empresas diferem das demais organizações porque actuam na lógica das leis do mercado, trabalham orientadas para o excedente a fim da sua sobrevivência, são </a:t>
            </a:r>
            <a:r>
              <a:rPr lang="pt-PT" sz="2000" dirty="0" err="1">
                <a:solidFill>
                  <a:srgbClr val="000000"/>
                </a:solidFill>
                <a:latin typeface="Arial" panose="020B0604020202020204" pitchFamily="34" charset="0"/>
                <a:ea typeface="Calibri" panose="020F0502020204030204" pitchFamily="34" charset="0"/>
                <a:cs typeface="Arial" panose="020B0604020202020204" pitchFamily="34" charset="0"/>
              </a:rPr>
              <a:t>objetos</a:t>
            </a: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 de controlo pelos governos no âmbito da tributação. </a:t>
            </a:r>
            <a:endParaRPr lang="pt-PT"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defRPr/>
            </a:pP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Segundo </a:t>
            </a:r>
            <a:r>
              <a:rPr lang="pt-PT" sz="2000" dirty="0" err="1">
                <a:solidFill>
                  <a:srgbClr val="000000"/>
                </a:solidFill>
                <a:latin typeface="Arial" panose="020B0604020202020204" pitchFamily="34" charset="0"/>
                <a:ea typeface="Calibri" panose="020F0502020204030204" pitchFamily="34" charset="0"/>
                <a:cs typeface="Arial" panose="020B0604020202020204" pitchFamily="34" charset="0"/>
              </a:rPr>
              <a:t>Chiavenato</a:t>
            </a: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 (2004), as empresas são organizações que têm por objectivo através da produção de bens e ou serviços, a maximização de seu valor para os detentores do seu capital. Ou seja são sistemas organizados de recursos destinados a maximização do valor </a:t>
            </a:r>
            <a:r>
              <a:rPr lang="pt-PT" sz="2000">
                <a:solidFill>
                  <a:srgbClr val="000000"/>
                </a:solidFill>
                <a:latin typeface="Arial" panose="020B0604020202020204" pitchFamily="34" charset="0"/>
                <a:ea typeface="Calibri" panose="020F0502020204030204" pitchFamily="34" charset="0"/>
                <a:cs typeface="Arial" panose="020B0604020202020204" pitchFamily="34" charset="0"/>
              </a:rPr>
              <a:t>criados por e </a:t>
            </a: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para àqueles que nele participam com o capital. </a:t>
            </a:r>
          </a:p>
          <a:p>
            <a:pPr>
              <a:defRPr/>
            </a:pPr>
            <a:endParaRPr lang="pt-PT" sz="2000" dirty="0">
              <a:solidFill>
                <a:srgbClr val="000000"/>
              </a:solidFill>
              <a:latin typeface="Times New Roman" panose="02020603050405020304" pitchFamily="18" charset="0"/>
              <a:ea typeface="Calibri" panose="020F0502020204030204" pitchFamily="34" charset="0"/>
            </a:endParaRPr>
          </a:p>
          <a:p>
            <a:endParaRPr lang="pt-PT" altLang="pt-PT" dirty="0"/>
          </a:p>
        </p:txBody>
      </p:sp>
    </p:spTree>
    <p:extLst>
      <p:ext uri="{BB962C8B-B14F-4D97-AF65-F5344CB8AC3E}">
        <p14:creationId xmlns:p14="http://schemas.microsoft.com/office/powerpoint/2010/main" val="269085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B54DE-E179-DEDE-AF04-41516C457DC1}"/>
              </a:ext>
            </a:extLst>
          </p:cNvPr>
          <p:cNvSpPr>
            <a:spLocks noGrp="1"/>
          </p:cNvSpPr>
          <p:nvPr>
            <p:ph type="title"/>
          </p:nvPr>
        </p:nvSpPr>
        <p:spPr>
          <a:xfrm>
            <a:off x="723900" y="485846"/>
            <a:ext cx="10515600" cy="1325563"/>
          </a:xfrm>
        </p:spPr>
        <p:txBody>
          <a:bodyPr>
            <a:normAutofit/>
          </a:bodyPr>
          <a:lstStyle/>
          <a:p>
            <a:r>
              <a:rPr lang="pt-PT" altLang="pt-PT" sz="2200" b="1" u="sng" dirty="0">
                <a:solidFill>
                  <a:schemeClr val="accent1"/>
                </a:solidFill>
                <a:latin typeface="Arial" panose="020B0604020202020204" pitchFamily="34" charset="0"/>
                <a:cs typeface="Arial" panose="020B0604020202020204" pitchFamily="34" charset="0"/>
              </a:rPr>
              <a:t>Características de organizações com fins lucrativos</a:t>
            </a:r>
            <a:endParaRPr lang="pt-PT" dirty="0"/>
          </a:p>
        </p:txBody>
      </p:sp>
      <p:sp>
        <p:nvSpPr>
          <p:cNvPr id="3" name="Content Placeholder 2">
            <a:extLst>
              <a:ext uri="{FF2B5EF4-FFF2-40B4-BE49-F238E27FC236}">
                <a16:creationId xmlns:a16="http://schemas.microsoft.com/office/drawing/2014/main" xmlns="" id="{EEEFB846-5319-8514-833A-5EAD433828FA}"/>
              </a:ext>
            </a:extLst>
          </p:cNvPr>
          <p:cNvSpPr>
            <a:spLocks noGrp="1"/>
          </p:cNvSpPr>
          <p:nvPr>
            <p:ph idx="1"/>
          </p:nvPr>
        </p:nvSpPr>
        <p:spPr>
          <a:xfrm>
            <a:off x="723900" y="1358034"/>
            <a:ext cx="10515600" cy="5499966"/>
          </a:xfrm>
        </p:spPr>
        <p:txBody>
          <a:bodyPr>
            <a:noAutofit/>
          </a:bodyPr>
          <a:lstStyle/>
          <a:p>
            <a:pPr marL="0" indent="0">
              <a:lnSpc>
                <a:spcPct val="150000"/>
              </a:lnSpc>
              <a:buNone/>
              <a:defRPr/>
            </a:pPr>
            <a:r>
              <a:rPr lang="pt-PT" sz="3000" dirty="0">
                <a:solidFill>
                  <a:srgbClr val="000000"/>
                </a:solidFill>
                <a:latin typeface="Garamond" panose="02020404030301010803" pitchFamily="18" charset="0"/>
                <a:ea typeface="Calibri" panose="020F0502020204030204" pitchFamily="34" charset="0"/>
                <a:cs typeface="Arial" panose="020B0604020202020204" pitchFamily="34" charset="0"/>
              </a:rPr>
              <a:t>Distinguem-se das demais organizações sociais </a:t>
            </a:r>
            <a:r>
              <a:rPr lang="pt-PT" sz="3000" dirty="0" err="1">
                <a:solidFill>
                  <a:srgbClr val="000000"/>
                </a:solidFill>
                <a:latin typeface="Garamond" panose="02020404030301010803" pitchFamily="18" charset="0"/>
                <a:ea typeface="Calibri" panose="020F0502020204030204" pitchFamily="34" charset="0"/>
                <a:cs typeface="Arial" panose="020B0604020202020204" pitchFamily="34" charset="0"/>
              </a:rPr>
              <a:t>pelas</a:t>
            </a:r>
            <a:r>
              <a:rPr lang="pt-PT" sz="3000" dirty="0">
                <a:solidFill>
                  <a:srgbClr val="000000"/>
                </a:solidFill>
                <a:latin typeface="Garamond" panose="02020404030301010803" pitchFamily="18" charset="0"/>
                <a:ea typeface="Calibri" panose="020F0502020204030204" pitchFamily="34" charset="0"/>
                <a:cs typeface="Arial" panose="020B0604020202020204" pitchFamily="34" charset="0"/>
              </a:rPr>
              <a:t> seguintes características: </a:t>
            </a:r>
            <a:endParaRPr lang="pt-PT" sz="3000" dirty="0">
              <a:latin typeface="Garamond" panose="02020404030301010803" pitchFamily="18"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defRPr/>
            </a:pPr>
            <a:r>
              <a:rPr lang="pt-PT" sz="3000" dirty="0">
                <a:solidFill>
                  <a:srgbClr val="000000"/>
                </a:solidFill>
                <a:latin typeface="Garamond" panose="02020404030301010803" pitchFamily="18" charset="0"/>
                <a:ea typeface="Calibri" panose="020F0502020204030204" pitchFamily="34" charset="0"/>
                <a:cs typeface="Arial" panose="020B0604020202020204" pitchFamily="34" charset="0"/>
              </a:rPr>
              <a:t>Em regra, orientadas para o lucro. </a:t>
            </a:r>
            <a:endParaRPr lang="pt-PT" sz="3000" dirty="0">
              <a:latin typeface="Garamond" panose="02020404030301010803" pitchFamily="18"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defRPr/>
            </a:pPr>
            <a:r>
              <a:rPr lang="pt-PT" sz="3000" dirty="0">
                <a:solidFill>
                  <a:srgbClr val="000000"/>
                </a:solidFill>
                <a:latin typeface="Garamond" panose="02020404030301010803" pitchFamily="18" charset="0"/>
                <a:ea typeface="Calibri" panose="020F0502020204030204" pitchFamily="34" charset="0"/>
                <a:cs typeface="Arial" panose="020B0604020202020204" pitchFamily="34" charset="0"/>
              </a:rPr>
              <a:t>Assumem riscos. </a:t>
            </a:r>
            <a:endParaRPr lang="pt-PT" sz="3000" dirty="0">
              <a:latin typeface="Garamond" panose="02020404030301010803" pitchFamily="18"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defRPr/>
            </a:pPr>
            <a:r>
              <a:rPr lang="pt-PT" sz="3000" dirty="0">
                <a:solidFill>
                  <a:srgbClr val="000000"/>
                </a:solidFill>
                <a:latin typeface="Garamond" panose="02020404030301010803" pitchFamily="18" charset="0"/>
                <a:ea typeface="Calibri" panose="020F0502020204030204" pitchFamily="34" charset="0"/>
                <a:cs typeface="Arial" panose="020B0604020202020204" pitchFamily="34" charset="0"/>
              </a:rPr>
              <a:t>Geridas segundo filosofia de negócios e reconhecidos como tal pelos governos e outras organizações com as quais interagem. </a:t>
            </a:r>
            <a:endParaRPr lang="pt-PT" sz="3000" dirty="0">
              <a:latin typeface="Garamond" panose="02020404030301010803" pitchFamily="18" charset="0"/>
              <a:ea typeface="Times New Roman" panose="02020603050405020304" pitchFamily="18" charset="0"/>
              <a:cs typeface="Arial" panose="020B0604020202020204" pitchFamily="34" charset="0"/>
            </a:endParaRPr>
          </a:p>
          <a:p>
            <a:pPr marL="285750" indent="-285750" algn="just">
              <a:lnSpc>
                <a:spcPct val="150000"/>
              </a:lnSpc>
              <a:spcAft>
                <a:spcPts val="600"/>
              </a:spcAft>
              <a:buFont typeface="Arial" panose="020B0604020202020204" pitchFamily="34" charset="0"/>
              <a:buChar char="•"/>
              <a:defRPr/>
            </a:pPr>
            <a:r>
              <a:rPr lang="pt-PT" sz="3000" dirty="0">
                <a:solidFill>
                  <a:srgbClr val="000000"/>
                </a:solidFill>
                <a:latin typeface="Garamond" panose="02020404030301010803" pitchFamily="18" charset="0"/>
                <a:ea typeface="Calibri" panose="020F0502020204030204" pitchFamily="34" charset="0"/>
                <a:cs typeface="Arial" panose="020B0604020202020204" pitchFamily="34" charset="0"/>
              </a:rPr>
              <a:t>Geralmente avaliadas sob ponto de vista contabilístico.</a:t>
            </a:r>
          </a:p>
          <a:p>
            <a:endParaRPr lang="pt-PT" sz="3000" dirty="0">
              <a:latin typeface="Garamond" panose="02020404030301010803" pitchFamily="18" charset="0"/>
            </a:endParaRPr>
          </a:p>
        </p:txBody>
      </p:sp>
    </p:spTree>
    <p:extLst>
      <p:ext uri="{BB962C8B-B14F-4D97-AF65-F5344CB8AC3E}">
        <p14:creationId xmlns:p14="http://schemas.microsoft.com/office/powerpoint/2010/main" val="3573282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6949A-E566-F530-EEE7-0A78AFDD332C}"/>
              </a:ext>
            </a:extLst>
          </p:cNvPr>
          <p:cNvSpPr>
            <a:spLocks noGrp="1"/>
          </p:cNvSpPr>
          <p:nvPr>
            <p:ph type="title"/>
          </p:nvPr>
        </p:nvSpPr>
        <p:spPr>
          <a:xfrm>
            <a:off x="838200" y="365125"/>
            <a:ext cx="10515600" cy="549275"/>
          </a:xfrm>
        </p:spPr>
        <p:txBody>
          <a:bodyPr>
            <a:normAutofit/>
          </a:bodyPr>
          <a:lstStyle/>
          <a:p>
            <a:r>
              <a:rPr lang="pt-PT" sz="3200" dirty="0">
                <a:solidFill>
                  <a:schemeClr val="accent1"/>
                </a:solidFill>
                <a:latin typeface="Garamond" panose="02020404030301010803" pitchFamily="18" charset="0"/>
              </a:rPr>
              <a:t>Aula 1 e 2</a:t>
            </a:r>
          </a:p>
        </p:txBody>
      </p:sp>
      <p:sp>
        <p:nvSpPr>
          <p:cNvPr id="3" name="Content Placeholder 2">
            <a:extLst>
              <a:ext uri="{FF2B5EF4-FFF2-40B4-BE49-F238E27FC236}">
                <a16:creationId xmlns:a16="http://schemas.microsoft.com/office/drawing/2014/main" xmlns="" id="{EB2A9584-ADE3-F754-FC87-6AFAAAF55D64}"/>
              </a:ext>
            </a:extLst>
          </p:cNvPr>
          <p:cNvSpPr>
            <a:spLocks noGrp="1"/>
          </p:cNvSpPr>
          <p:nvPr>
            <p:ph idx="1"/>
          </p:nvPr>
        </p:nvSpPr>
        <p:spPr>
          <a:xfrm>
            <a:off x="838200" y="1419367"/>
            <a:ext cx="10515600" cy="4757596"/>
          </a:xfrm>
        </p:spPr>
        <p:txBody>
          <a:bodyPr>
            <a:normAutofit fontScale="62500" lnSpcReduction="20000"/>
          </a:bodyPr>
          <a:lstStyle/>
          <a:p>
            <a:pPr marL="0" indent="0">
              <a:buNone/>
              <a:defRPr/>
            </a:pPr>
            <a:r>
              <a:rPr lang="pt-PT" sz="2800" b="1" u="sng" dirty="0">
                <a:solidFill>
                  <a:schemeClr val="accent1"/>
                </a:solidFill>
              </a:rPr>
              <a:t>Parte I</a:t>
            </a:r>
          </a:p>
          <a:p>
            <a:pPr marL="285750" indent="-285750">
              <a:buFont typeface="Arial" panose="020B0604020202020204" pitchFamily="34" charset="0"/>
              <a:buChar char="•"/>
              <a:defRPr/>
            </a:pPr>
            <a:r>
              <a:rPr lang="pt-PT" sz="3900" dirty="0">
                <a:latin typeface="Garamond" panose="02020404030301010803" pitchFamily="18" charset="0"/>
              </a:rPr>
              <a:t>Apresentação dos estudantes e docente</a:t>
            </a:r>
          </a:p>
          <a:p>
            <a:pPr marL="285750" indent="-285750">
              <a:buFont typeface="Arial" panose="020B0604020202020204" pitchFamily="34" charset="0"/>
              <a:buChar char="•"/>
              <a:defRPr/>
            </a:pPr>
            <a:r>
              <a:rPr lang="pt-PT" sz="3900" dirty="0">
                <a:latin typeface="Garamond" panose="02020404030301010803" pitchFamily="18" charset="0"/>
              </a:rPr>
              <a:t>Apresentação do conteúdo programático (Plano Analítico)</a:t>
            </a:r>
          </a:p>
          <a:p>
            <a:pPr marL="285750" indent="-285750">
              <a:buFont typeface="Arial" panose="020B0604020202020204" pitchFamily="34" charset="0"/>
              <a:buChar char="•"/>
              <a:defRPr/>
            </a:pPr>
            <a:r>
              <a:rPr lang="pt-PT" sz="3900" dirty="0">
                <a:latin typeface="Garamond" panose="02020404030301010803" pitchFamily="18" charset="0"/>
              </a:rPr>
              <a:t>Esquema de desenvolvimento das aulas ( Metodologia)</a:t>
            </a:r>
          </a:p>
          <a:p>
            <a:pPr marL="285750" indent="-285750">
              <a:buFont typeface="Arial" panose="020B0604020202020204" pitchFamily="34" charset="0"/>
              <a:buChar char="•"/>
              <a:defRPr/>
            </a:pPr>
            <a:r>
              <a:rPr lang="pt-PT" sz="3900" dirty="0">
                <a:latin typeface="Garamond" panose="02020404030301010803" pitchFamily="18" charset="0"/>
              </a:rPr>
              <a:t>Esquema das avaliações (Plano de Avaliações)</a:t>
            </a:r>
          </a:p>
          <a:p>
            <a:pPr marL="285750" indent="-285750">
              <a:buFont typeface="Arial" panose="020B0604020202020204" pitchFamily="34" charset="0"/>
              <a:buChar char="•"/>
              <a:defRPr/>
            </a:pPr>
            <a:r>
              <a:rPr lang="pt-PT" sz="3900" dirty="0">
                <a:latin typeface="Garamond" panose="02020404030301010803" pitchFamily="18" charset="0"/>
              </a:rPr>
              <a:t>Formação dos grupos para a apresentação de trabalhos</a:t>
            </a:r>
          </a:p>
          <a:p>
            <a:pPr>
              <a:defRPr/>
            </a:pPr>
            <a:endParaRPr lang="pt-PT" sz="2800" dirty="0"/>
          </a:p>
          <a:p>
            <a:pPr>
              <a:defRPr/>
            </a:pPr>
            <a:endParaRPr lang="pt-PT" sz="2800" dirty="0"/>
          </a:p>
          <a:p>
            <a:pPr marL="0" indent="0">
              <a:buNone/>
              <a:defRPr/>
            </a:pPr>
            <a:r>
              <a:rPr lang="pt-PT" sz="2800" b="1" u="sng" dirty="0">
                <a:solidFill>
                  <a:schemeClr val="accent1"/>
                </a:solidFill>
              </a:rPr>
              <a:t>Parte II</a:t>
            </a:r>
          </a:p>
          <a:p>
            <a:pPr marL="0" indent="0">
              <a:buNone/>
              <a:defRPr/>
            </a:pPr>
            <a:r>
              <a:rPr lang="pt-PT" sz="2800" b="1" u="sng" dirty="0" err="1">
                <a:solidFill>
                  <a:schemeClr val="accent1"/>
                </a:solidFill>
              </a:rPr>
              <a:t>Sub-Tema</a:t>
            </a:r>
            <a:r>
              <a:rPr lang="pt-PT" sz="2800" b="1" u="sng" dirty="0">
                <a:solidFill>
                  <a:schemeClr val="accent1"/>
                </a:solidFill>
              </a:rPr>
              <a:t>: Gestão de Empresas</a:t>
            </a:r>
          </a:p>
          <a:p>
            <a:pPr marL="0" indent="0">
              <a:buNone/>
              <a:defRPr/>
            </a:pPr>
            <a:r>
              <a:rPr lang="pt-PT" sz="2800" b="1" u="sng" dirty="0">
                <a:solidFill>
                  <a:schemeClr val="accent1"/>
                </a:solidFill>
              </a:rPr>
              <a:t>Fundamentos Básicos</a:t>
            </a:r>
          </a:p>
          <a:p>
            <a:pPr marL="0" lvl="0" indent="0">
              <a:lnSpc>
                <a:spcPts val="1355"/>
              </a:lnSpc>
              <a:buNone/>
            </a:pPr>
            <a:r>
              <a:rPr lang="pt-PT" sz="2900" dirty="0">
                <a:effectLst/>
                <a:latin typeface="Aptos (Body)"/>
                <a:ea typeface="Arial MT"/>
                <a:cs typeface="Arial MT"/>
              </a:rPr>
              <a:t>Organização </a:t>
            </a:r>
            <a:r>
              <a:rPr lang="pt-PT" sz="2900" dirty="0" err="1">
                <a:effectLst/>
                <a:latin typeface="Aptos (Body)"/>
                <a:ea typeface="Arial MT"/>
                <a:cs typeface="Arial MT"/>
              </a:rPr>
              <a:t>vs</a:t>
            </a:r>
            <a:r>
              <a:rPr lang="pt-PT" sz="2900" dirty="0">
                <a:effectLst/>
                <a:latin typeface="Aptos (Body)"/>
                <a:ea typeface="Arial MT"/>
                <a:cs typeface="Arial MT"/>
              </a:rPr>
              <a:t> Empresa</a:t>
            </a:r>
          </a:p>
          <a:p>
            <a:pPr marL="742950" lvl="1" indent="-285750">
              <a:lnSpc>
                <a:spcPts val="1355"/>
              </a:lnSpc>
              <a:buFont typeface="Courier New" panose="02070309020205020404" pitchFamily="49" charset="0"/>
              <a:buChar char="o"/>
            </a:pPr>
            <a:r>
              <a:rPr lang="pt-PT" sz="2900" dirty="0">
                <a:effectLst/>
                <a:latin typeface="Aptos (Body)"/>
                <a:ea typeface="Arial MT"/>
                <a:cs typeface="Arial MT"/>
              </a:rPr>
              <a:t>Conceptualização</a:t>
            </a:r>
          </a:p>
          <a:p>
            <a:pPr marL="742950" lvl="1" indent="-285750">
              <a:lnSpc>
                <a:spcPts val="1355"/>
              </a:lnSpc>
              <a:buFont typeface="Courier New" panose="02070309020205020404" pitchFamily="49" charset="0"/>
              <a:buChar char="o"/>
            </a:pPr>
            <a:r>
              <a:rPr lang="pt-PT" sz="2900" dirty="0">
                <a:effectLst/>
                <a:latin typeface="Aptos (Body)"/>
                <a:ea typeface="Arial MT"/>
                <a:cs typeface="Arial MT"/>
              </a:rPr>
              <a:t>Características e Objectivos</a:t>
            </a:r>
          </a:p>
          <a:p>
            <a:endParaRPr lang="pt-PT" dirty="0"/>
          </a:p>
        </p:txBody>
      </p:sp>
    </p:spTree>
    <p:extLst>
      <p:ext uri="{BB962C8B-B14F-4D97-AF65-F5344CB8AC3E}">
        <p14:creationId xmlns:p14="http://schemas.microsoft.com/office/powerpoint/2010/main" val="320641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TextBox 1">
            <a:extLst>
              <a:ext uri="{FF2B5EF4-FFF2-40B4-BE49-F238E27FC236}">
                <a16:creationId xmlns:a16="http://schemas.microsoft.com/office/drawing/2014/main" xmlns="" id="{B9C1CB8B-D304-0EA8-2A87-7A43F02049A2}"/>
              </a:ext>
            </a:extLst>
          </p:cNvPr>
          <p:cNvSpPr txBox="1">
            <a:spLocks noChangeArrowheads="1"/>
          </p:cNvSpPr>
          <p:nvPr/>
        </p:nvSpPr>
        <p:spPr bwMode="auto">
          <a:xfrm>
            <a:off x="688263" y="1323098"/>
            <a:ext cx="112188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000" b="1" u="sng" dirty="0">
                <a:solidFill>
                  <a:schemeClr val="accent1"/>
                </a:solidFill>
                <a:latin typeface="Arial" panose="020B0604020202020204" pitchFamily="34" charset="0"/>
                <a:cs typeface="Arial" panose="020B0604020202020204" pitchFamily="34" charset="0"/>
              </a:rPr>
              <a:t>Semelhanças entre organizações com e sem fins lucrativos </a:t>
            </a:r>
          </a:p>
          <a:p>
            <a:endParaRPr lang="pt-PT" altLang="pt-PT" sz="2000" dirty="0">
              <a:latin typeface="Arial" panose="020B0604020202020204" pitchFamily="34" charset="0"/>
              <a:cs typeface="Arial" panose="020B0604020202020204" pitchFamily="34" charset="0"/>
            </a:endParaRPr>
          </a:p>
          <a:p>
            <a:pPr algn="just">
              <a:lnSpc>
                <a:spcPct val="150000"/>
              </a:lnSpc>
            </a:pPr>
            <a:r>
              <a:rPr lang="pt-PT" altLang="pt-PT" sz="2000" dirty="0">
                <a:latin typeface="Garamond" panose="02020404030301010803" pitchFamily="18" charset="0"/>
                <a:cs typeface="Arial" panose="020B0604020202020204" pitchFamily="34" charset="0"/>
              </a:rPr>
              <a:t>Estas podem ser resumidas como:</a:t>
            </a:r>
          </a:p>
          <a:p>
            <a:pPr algn="just">
              <a:lnSpc>
                <a:spcPct val="150000"/>
              </a:lnSpc>
              <a:buFont typeface="Arial" panose="020B0604020202020204" pitchFamily="34" charset="0"/>
              <a:buChar char="•"/>
            </a:pPr>
            <a:r>
              <a:rPr lang="pt-PT" altLang="pt-PT" sz="2000" b="1" dirty="0">
                <a:latin typeface="Garamond" panose="02020404030301010803" pitchFamily="18" charset="0"/>
                <a:cs typeface="Arial" panose="020B0604020202020204" pitchFamily="34" charset="0"/>
              </a:rPr>
              <a:t>Sua organização formal</a:t>
            </a:r>
            <a:r>
              <a:rPr lang="pt-PT" altLang="pt-PT" sz="2000" dirty="0">
                <a:latin typeface="Garamond" panose="02020404030301010803" pitchFamily="18" charset="0"/>
                <a:cs typeface="Arial" panose="020B0604020202020204" pitchFamily="34" charset="0"/>
              </a:rPr>
              <a:t> , que responde às hierarquias e formatos típicos de uma empresa ou organização.</a:t>
            </a:r>
          </a:p>
          <a:p>
            <a:pPr algn="just">
              <a:lnSpc>
                <a:spcPct val="150000"/>
              </a:lnSpc>
              <a:buFont typeface="Arial" panose="020B0604020202020204" pitchFamily="34" charset="0"/>
              <a:buChar char="•"/>
            </a:pPr>
            <a:r>
              <a:rPr lang="pt-PT" altLang="pt-PT" sz="2000" dirty="0">
                <a:latin typeface="Garamond" panose="02020404030301010803" pitchFamily="18" charset="0"/>
                <a:cs typeface="Arial" panose="020B0604020202020204" pitchFamily="34" charset="0"/>
              </a:rPr>
              <a:t>Ambos </a:t>
            </a:r>
            <a:r>
              <a:rPr lang="pt-PT" altLang="pt-PT" sz="2000" b="1" dirty="0">
                <a:latin typeface="Garamond" panose="02020404030301010803" pitchFamily="18" charset="0"/>
                <a:cs typeface="Arial" panose="020B0604020202020204" pitchFamily="34" charset="0"/>
              </a:rPr>
              <a:t>estão sujeitos à lei</a:t>
            </a:r>
            <a:r>
              <a:rPr lang="pt-PT" altLang="pt-PT" sz="2000" dirty="0">
                <a:latin typeface="Garamond" panose="02020404030301010803" pitchFamily="18" charset="0"/>
                <a:cs typeface="Arial" panose="020B0604020202020204" pitchFamily="34" charset="0"/>
              </a:rPr>
              <a:t> e devem responder jurídica e administrativamente às exigências das respectivas instituições do Estado.</a:t>
            </a:r>
          </a:p>
          <a:p>
            <a:pPr algn="just">
              <a:lnSpc>
                <a:spcPct val="150000"/>
              </a:lnSpc>
              <a:buFont typeface="Arial" panose="020B0604020202020204" pitchFamily="34" charset="0"/>
              <a:buChar char="•"/>
            </a:pPr>
            <a:r>
              <a:rPr lang="pt-PT" altLang="pt-PT" sz="2000" dirty="0">
                <a:latin typeface="Garamond" panose="02020404030301010803" pitchFamily="18" charset="0"/>
                <a:cs typeface="Arial" panose="020B0604020202020204" pitchFamily="34" charset="0"/>
              </a:rPr>
              <a:t>Ambos </a:t>
            </a:r>
            <a:r>
              <a:rPr lang="pt-PT" altLang="pt-PT" sz="2000" b="1" dirty="0">
                <a:latin typeface="Garamond" panose="02020404030301010803" pitchFamily="18" charset="0"/>
                <a:cs typeface="Arial" panose="020B0604020202020204" pitchFamily="34" charset="0"/>
              </a:rPr>
              <a:t>possuem património específico</a:t>
            </a:r>
            <a:r>
              <a:rPr lang="pt-PT" altLang="pt-PT" sz="2000" dirty="0">
                <a:latin typeface="Garamond" panose="02020404030301010803" pitchFamily="18" charset="0"/>
                <a:cs typeface="Arial" panose="020B0604020202020204" pitchFamily="34" charset="0"/>
              </a:rPr>
              <a:t> e lista de trabalhadores assalariados. Embora no caso de empresas sem fins lucrativos seja comum também haver voluntários.</a:t>
            </a:r>
          </a:p>
          <a:p>
            <a:pPr algn="just">
              <a:lnSpc>
                <a:spcPct val="150000"/>
              </a:lnSpc>
              <a:buFont typeface="Arial" panose="020B0604020202020204" pitchFamily="34" charset="0"/>
              <a:buChar char="•"/>
            </a:pPr>
            <a:r>
              <a:rPr lang="pt-PT" altLang="pt-PT" sz="2000" dirty="0">
                <a:latin typeface="Garamond" panose="02020404030301010803" pitchFamily="18" charset="0"/>
                <a:cs typeface="Arial" panose="020B0604020202020204" pitchFamily="34" charset="0"/>
              </a:rPr>
              <a:t>Em ambos os casos </a:t>
            </a:r>
            <a:r>
              <a:rPr lang="pt-PT" altLang="pt-PT" sz="2000" b="1" dirty="0">
                <a:latin typeface="Garamond" panose="02020404030301010803" pitchFamily="18" charset="0"/>
                <a:cs typeface="Arial" panose="020B0604020202020204" pitchFamily="34" charset="0"/>
              </a:rPr>
              <a:t>podem ser empresas públicas ou privadas</a:t>
            </a:r>
            <a:r>
              <a:rPr lang="pt-PT" altLang="pt-PT" sz="2000" dirty="0">
                <a:latin typeface="Garamond" panose="02020404030301010803" pitchFamily="18" charset="0"/>
                <a:cs typeface="Arial" panose="020B0604020202020204" pitchFamily="34" charset="0"/>
              </a:rPr>
              <a:t> , sem distinçã</a:t>
            </a:r>
            <a:r>
              <a:rPr lang="pt-PT" altLang="pt-PT" sz="2000" dirty="0">
                <a:latin typeface="Arial" panose="020B0604020202020204" pitchFamily="34" charset="0"/>
                <a:cs typeface="Arial" panose="020B0604020202020204" pitchFamily="34" charset="0"/>
              </a:rPr>
              <a:t>o.</a:t>
            </a:r>
          </a:p>
          <a:p>
            <a:pPr algn="just"/>
            <a:endParaRPr lang="pt-PT" altLang="pt-PT" sz="20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2393345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TextBox 1">
            <a:extLst>
              <a:ext uri="{FF2B5EF4-FFF2-40B4-BE49-F238E27FC236}">
                <a16:creationId xmlns:a16="http://schemas.microsoft.com/office/drawing/2014/main" xmlns="" id="{9D2319BD-8B64-37D7-15ED-D1670884CABD}"/>
              </a:ext>
            </a:extLst>
          </p:cNvPr>
          <p:cNvSpPr txBox="1">
            <a:spLocks noChangeArrowheads="1"/>
          </p:cNvSpPr>
          <p:nvPr/>
        </p:nvSpPr>
        <p:spPr bwMode="auto">
          <a:xfrm>
            <a:off x="251691" y="138690"/>
            <a:ext cx="11218863"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200" b="1" u="sng" dirty="0">
                <a:solidFill>
                  <a:schemeClr val="accent1"/>
                </a:solidFill>
                <a:latin typeface="Arial" panose="020B0604020202020204" pitchFamily="34" charset="0"/>
                <a:cs typeface="Arial" panose="020B0604020202020204" pitchFamily="34" charset="0"/>
              </a:rPr>
              <a:t>Diferenças</a:t>
            </a:r>
            <a:r>
              <a:rPr lang="pt-PT" altLang="pt-PT" sz="2200" u="sng" dirty="0">
                <a:solidFill>
                  <a:schemeClr val="accent1"/>
                </a:solidFill>
                <a:latin typeface="-apple-system"/>
              </a:rPr>
              <a:t> </a:t>
            </a:r>
            <a:r>
              <a:rPr lang="pt-PT" altLang="pt-PT" sz="2200" b="1" u="sng" dirty="0">
                <a:solidFill>
                  <a:schemeClr val="accent1"/>
                </a:solidFill>
                <a:latin typeface="Arial" panose="020B0604020202020204" pitchFamily="34" charset="0"/>
                <a:cs typeface="Arial" panose="020B0604020202020204" pitchFamily="34" charset="0"/>
              </a:rPr>
              <a:t>entre organizações com e sem fins lucrativos </a:t>
            </a:r>
          </a:p>
          <a:p>
            <a:endParaRPr lang="pt-PT" altLang="pt-PT" sz="2400" dirty="0">
              <a:solidFill>
                <a:srgbClr val="222222"/>
              </a:solidFill>
              <a:latin typeface="-apple-system"/>
            </a:endParaRPr>
          </a:p>
          <a:p>
            <a:pPr algn="just"/>
            <a:r>
              <a:rPr lang="pt-PT" altLang="pt-PT" sz="2000" dirty="0">
                <a:latin typeface="Arial" panose="020B0604020202020204" pitchFamily="34" charset="0"/>
                <a:cs typeface="Arial" panose="020B0604020202020204" pitchFamily="34" charset="0"/>
              </a:rPr>
              <a:t>Em vez disso, suas </a:t>
            </a:r>
            <a:r>
              <a:rPr lang="pt-PT" altLang="pt-PT" sz="2000" b="1" dirty="0">
                <a:latin typeface="Arial" panose="020B0604020202020204" pitchFamily="34" charset="0"/>
                <a:cs typeface="Arial" panose="020B0604020202020204" pitchFamily="34" charset="0"/>
              </a:rPr>
              <a:t>diferenças</a:t>
            </a:r>
            <a:r>
              <a:rPr lang="pt-PT" altLang="pt-PT" sz="2000" dirty="0">
                <a:latin typeface="Arial" panose="020B0604020202020204" pitchFamily="34" charset="0"/>
                <a:cs typeface="Arial" panose="020B0604020202020204" pitchFamily="34" charset="0"/>
              </a:rPr>
              <a:t> mais substanciais têm a ver com:</a:t>
            </a:r>
          </a:p>
          <a:p>
            <a:pPr algn="just"/>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dirty="0">
                <a:latin typeface="Arial" panose="020B0604020202020204" pitchFamily="34" charset="0"/>
                <a:cs typeface="Arial" panose="020B0604020202020204" pitchFamily="34" charset="0"/>
              </a:rPr>
              <a:t>Obviamente, </a:t>
            </a:r>
            <a:r>
              <a:rPr lang="pt-PT" altLang="pt-PT" sz="2000" b="1" dirty="0">
                <a:latin typeface="Arial" panose="020B0604020202020204" pitchFamily="34" charset="0"/>
                <a:cs typeface="Arial" panose="020B0604020202020204" pitchFamily="34" charset="0"/>
              </a:rPr>
              <a:t>a motivação do lucro</a:t>
            </a:r>
            <a:r>
              <a:rPr lang="pt-PT" altLang="pt-PT" sz="2000" dirty="0">
                <a:latin typeface="Arial" panose="020B0604020202020204" pitchFamily="34" charset="0"/>
                <a:cs typeface="Arial" panose="020B0604020202020204" pitchFamily="34" charset="0"/>
              </a:rPr>
              <a:t>, ou seja, </a:t>
            </a:r>
            <a:r>
              <a:rPr lang="pt-PT" altLang="pt-PT" sz="2000" b="1" dirty="0">
                <a:latin typeface="Arial" panose="020B0604020202020204" pitchFamily="34" charset="0"/>
                <a:cs typeface="Arial" panose="020B0604020202020204" pitchFamily="34" charset="0"/>
              </a:rPr>
              <a:t>a intenção de acumular capital</a:t>
            </a:r>
            <a:r>
              <a:rPr lang="pt-PT" altLang="pt-PT" sz="2000" dirty="0">
                <a:latin typeface="Arial" panose="020B0604020202020204" pitchFamily="34" charset="0"/>
                <a:cs typeface="Arial" panose="020B0604020202020204" pitchFamily="34" charset="0"/>
              </a:rPr>
              <a:t> e enriquecer os que fazem parte da empresa. </a:t>
            </a:r>
            <a:r>
              <a:rPr lang="pt-PT" altLang="pt-PT" sz="2000" b="1" dirty="0">
                <a:latin typeface="Arial" panose="020B0604020202020204" pitchFamily="34" charset="0"/>
                <a:cs typeface="Arial" panose="020B0604020202020204" pitchFamily="34" charset="0"/>
              </a:rPr>
              <a:t>Enquanto as empresas com fins lucrativos vendem produtos ou serviços, as empresas sem fins lucrativos prestam serviços gratuitamente </a:t>
            </a:r>
            <a:r>
              <a:rPr lang="pt-PT" altLang="pt-PT" sz="2000" dirty="0">
                <a:latin typeface="Arial" panose="020B0604020202020204" pitchFamily="34" charset="0"/>
                <a:cs typeface="Arial" panose="020B0604020202020204" pitchFamily="34" charset="0"/>
              </a:rPr>
              <a:t>ou a preços reduzidos, sem se preocupar em enriquecer seus accionistas.</a:t>
            </a:r>
          </a:p>
          <a:p>
            <a:pPr algn="just">
              <a:buFont typeface="Arial" panose="020B0604020202020204" pitchFamily="34" charset="0"/>
              <a:buChar cha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dirty="0">
                <a:latin typeface="Arial" panose="020B0604020202020204" pitchFamily="34" charset="0"/>
                <a:cs typeface="Arial" panose="020B0604020202020204" pitchFamily="34" charset="0"/>
              </a:rPr>
              <a:t>Existem certas figuras jurídicas que se aplicam, </a:t>
            </a:r>
            <a:r>
              <a:rPr lang="pt-PT" altLang="pt-PT" sz="2000" b="1" dirty="0">
                <a:latin typeface="Arial" panose="020B0604020202020204" pitchFamily="34" charset="0"/>
                <a:cs typeface="Arial" panose="020B0604020202020204" pitchFamily="34" charset="0"/>
              </a:rPr>
              <a:t>dependendo da jurisprudência, </a:t>
            </a:r>
            <a:r>
              <a:rPr lang="pt-PT" altLang="pt-PT" sz="2000" dirty="0">
                <a:latin typeface="Arial" panose="020B0604020202020204" pitchFamily="34" charset="0"/>
                <a:cs typeface="Arial" panose="020B0604020202020204" pitchFamily="34" charset="0"/>
              </a:rPr>
              <a:t>a cada tipo de empresa sem fins lucrativos (</a:t>
            </a:r>
            <a:r>
              <a:rPr lang="pt-PT" altLang="pt-PT" sz="2000" dirty="0" err="1">
                <a:latin typeface="Arial" panose="020B0604020202020204" pitchFamily="34" charset="0"/>
                <a:cs typeface="Arial" panose="020B0604020202020204" pitchFamily="34" charset="0"/>
              </a:rPr>
              <a:t>ONG´s</a:t>
            </a:r>
            <a:r>
              <a:rPr lang="pt-PT" altLang="pt-PT" sz="2000" dirty="0">
                <a:latin typeface="Arial" panose="020B0604020202020204" pitchFamily="34" charset="0"/>
                <a:cs typeface="Arial" panose="020B0604020202020204" pitchFamily="34" charset="0"/>
              </a:rPr>
              <a:t>, Fundações, Instituições religiosas etc.), de modo que </a:t>
            </a:r>
            <a:r>
              <a:rPr lang="pt-PT" altLang="pt-PT" sz="2000" b="1" dirty="0">
                <a:latin typeface="Arial" panose="020B0604020202020204" pitchFamily="34" charset="0"/>
                <a:cs typeface="Arial" panose="020B0604020202020204" pitchFamily="34" charset="0"/>
              </a:rPr>
              <a:t>cada tipo de organização pode estar sujeita a determinados quadros jurídicos que as diferenciam na especificidade de seus objectos de actuação</a:t>
            </a:r>
            <a:r>
              <a:rPr lang="pt-PT" altLang="pt-PT" sz="2000" dirty="0">
                <a:latin typeface="Arial" panose="020B0604020202020204" pitchFamily="34" charset="0"/>
                <a:cs typeface="Arial" panose="020B0604020202020204" pitchFamily="34" charset="0"/>
              </a:rPr>
              <a:t>.</a:t>
            </a:r>
          </a:p>
          <a:p>
            <a:pPr algn="just">
              <a:buFont typeface="Arial" panose="020B0604020202020204" pitchFamily="34" charset="0"/>
              <a:buChar cha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b="1" dirty="0">
                <a:latin typeface="Arial" panose="020B0604020202020204" pitchFamily="34" charset="0"/>
                <a:cs typeface="Arial" panose="020B0604020202020204" pitchFamily="34" charset="0"/>
              </a:rPr>
              <a:t>A forma de financiamento</a:t>
            </a:r>
            <a:r>
              <a:rPr lang="pt-PT" altLang="pt-PT" sz="2000" dirty="0">
                <a:latin typeface="Arial" panose="020B0604020202020204" pitchFamily="34" charset="0"/>
                <a:cs typeface="Arial" panose="020B0604020202020204" pitchFamily="34" charset="0"/>
              </a:rPr>
              <a:t> das empresas sem fins lucrativos, ao contrário daquelas que possuem esforços de capitalização, geralmente consiste em doações, ajudas públicas ou contribuições privadas de outra natureza.</a:t>
            </a: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350749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Slide Number Placeholder 2">
            <a:extLst>
              <a:ext uri="{FF2B5EF4-FFF2-40B4-BE49-F238E27FC236}">
                <a16:creationId xmlns:a16="http://schemas.microsoft.com/office/drawing/2014/main" xmlns="" id="{27B5DE7D-728D-5053-2351-55C42A7B7C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5EBBD2A-5E7A-46D9-9295-C4E6AE3FC046}" type="slidenum">
              <a:rPr lang="pt-PT" altLang="pt-PT" smtClean="0">
                <a:solidFill>
                  <a:schemeClr val="accent2"/>
                </a:solidFill>
              </a:rPr>
              <a:pPr/>
              <a:t>22</a:t>
            </a:fld>
            <a:endParaRPr lang="pt-PT" altLang="pt-PT">
              <a:solidFill>
                <a:schemeClr val="accent2"/>
              </a:solidFill>
            </a:endParaRPr>
          </a:p>
        </p:txBody>
      </p:sp>
      <p:graphicFrame>
        <p:nvGraphicFramePr>
          <p:cNvPr id="4" name="Table 4">
            <a:extLst>
              <a:ext uri="{FF2B5EF4-FFF2-40B4-BE49-F238E27FC236}">
                <a16:creationId xmlns:a16="http://schemas.microsoft.com/office/drawing/2014/main" xmlns="" id="{FCA1F3C0-06EB-F791-C0CB-04C6A30BBB9E}"/>
              </a:ext>
            </a:extLst>
          </p:cNvPr>
          <p:cNvGraphicFramePr>
            <a:graphicFrameLocks noGrp="1"/>
          </p:cNvGraphicFramePr>
          <p:nvPr>
            <p:extLst>
              <p:ext uri="{D42A27DB-BD31-4B8C-83A1-F6EECF244321}">
                <p14:modId xmlns:p14="http://schemas.microsoft.com/office/powerpoint/2010/main" val="3486524229"/>
              </p:ext>
            </p:extLst>
          </p:nvPr>
        </p:nvGraphicFramePr>
        <p:xfrm>
          <a:off x="517525" y="1263128"/>
          <a:ext cx="11249025" cy="5009684"/>
        </p:xfrm>
        <a:graphic>
          <a:graphicData uri="http://schemas.openxmlformats.org/drawingml/2006/table">
            <a:tbl>
              <a:tblPr firstRow="1" bandRow="1">
                <a:tableStyleId>{5C22544A-7EE6-4342-B048-85BDC9FD1C3A}</a:tableStyleId>
              </a:tblPr>
              <a:tblGrid>
                <a:gridCol w="1319861">
                  <a:extLst>
                    <a:ext uri="{9D8B030D-6E8A-4147-A177-3AD203B41FA5}">
                      <a16:colId xmlns:a16="http://schemas.microsoft.com/office/drawing/2014/main" xmlns="" val="20000"/>
                    </a:ext>
                  </a:extLst>
                </a:gridCol>
                <a:gridCol w="4994775">
                  <a:extLst>
                    <a:ext uri="{9D8B030D-6E8A-4147-A177-3AD203B41FA5}">
                      <a16:colId xmlns:a16="http://schemas.microsoft.com/office/drawing/2014/main" xmlns="" val="20001"/>
                    </a:ext>
                  </a:extLst>
                </a:gridCol>
                <a:gridCol w="4934389">
                  <a:extLst>
                    <a:ext uri="{9D8B030D-6E8A-4147-A177-3AD203B41FA5}">
                      <a16:colId xmlns:a16="http://schemas.microsoft.com/office/drawing/2014/main" xmlns="" val="20002"/>
                    </a:ext>
                  </a:extLst>
                </a:gridCol>
              </a:tblGrid>
              <a:tr h="370952">
                <a:tc>
                  <a:txBody>
                    <a:bodyPr/>
                    <a:lstStyle/>
                    <a:p>
                      <a:endParaRPr lang="pt-PT" sz="1400" dirty="0"/>
                    </a:p>
                  </a:txBody>
                  <a:tcPr marL="91441" marR="91441" marT="45734" marB="45734"/>
                </a:tc>
                <a:tc>
                  <a:txBody>
                    <a:bodyPr/>
                    <a:lstStyle/>
                    <a:p>
                      <a:r>
                        <a:rPr lang="pt-PT" sz="1400" b="1" i="0" kern="1200" dirty="0">
                          <a:solidFill>
                            <a:schemeClr val="lt1"/>
                          </a:solidFill>
                          <a:effectLst/>
                          <a:latin typeface="+mn-lt"/>
                          <a:ea typeface="+mn-ea"/>
                          <a:cs typeface="+mn-cs"/>
                        </a:rPr>
                        <a:t>Organização com fins lucrativos</a:t>
                      </a:r>
                      <a:endParaRPr lang="pt-PT" sz="1400" dirty="0"/>
                    </a:p>
                  </a:txBody>
                  <a:tcPr marL="91441" marR="91441" marT="45734" marB="45734"/>
                </a:tc>
                <a:tc>
                  <a:txBody>
                    <a:bodyPr/>
                    <a:lstStyle/>
                    <a:p>
                      <a:r>
                        <a:rPr lang="pt-PT" sz="1400" b="1" i="0" kern="1200" dirty="0">
                          <a:solidFill>
                            <a:schemeClr val="lt1"/>
                          </a:solidFill>
                          <a:effectLst/>
                          <a:latin typeface="+mn-lt"/>
                          <a:ea typeface="+mn-ea"/>
                          <a:cs typeface="+mn-cs"/>
                        </a:rPr>
                        <a:t>Organização sem fins lucrativos</a:t>
                      </a:r>
                      <a:endParaRPr lang="pt-PT" sz="1400" dirty="0"/>
                    </a:p>
                  </a:txBody>
                  <a:tcPr marL="91441" marR="91441" marT="45734" marB="45734"/>
                </a:tc>
                <a:extLst>
                  <a:ext uri="{0D108BD9-81ED-4DB2-BD59-A6C34878D82A}">
                    <a16:rowId xmlns:a16="http://schemas.microsoft.com/office/drawing/2014/main" xmlns="" val="10000"/>
                  </a:ext>
                </a:extLst>
              </a:tr>
              <a:tr h="518316">
                <a:tc>
                  <a:txBody>
                    <a:bodyPr/>
                    <a:lstStyle/>
                    <a:p>
                      <a:r>
                        <a:rPr lang="pt-PT" sz="1400" b="0" i="0" kern="1200" dirty="0">
                          <a:solidFill>
                            <a:schemeClr val="dk1"/>
                          </a:solidFill>
                          <a:effectLst/>
                          <a:latin typeface="+mn-lt"/>
                          <a:ea typeface="+mn-ea"/>
                          <a:cs typeface="+mn-cs"/>
                        </a:rPr>
                        <a:t>Significado</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Uma entidade legal, que opera para obter lucro para o proprietário.</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Uma entidade legal, que </a:t>
                      </a:r>
                      <a:r>
                        <a:rPr lang="pt-PT" sz="1400" b="0" i="0" kern="1200" dirty="0" err="1">
                          <a:solidFill>
                            <a:schemeClr val="dk1"/>
                          </a:solidFill>
                          <a:effectLst/>
                          <a:latin typeface="Garamond" panose="02020404030301010803" pitchFamily="18" charset="0"/>
                          <a:ea typeface="+mn-ea"/>
                          <a:cs typeface="+mn-cs"/>
                        </a:rPr>
                        <a:t>actua</a:t>
                      </a:r>
                      <a:r>
                        <a:rPr lang="pt-PT" sz="1400" b="0" i="0" kern="1200" dirty="0">
                          <a:solidFill>
                            <a:schemeClr val="dk1"/>
                          </a:solidFill>
                          <a:effectLst/>
                          <a:latin typeface="Garamond" panose="02020404030301010803" pitchFamily="18" charset="0"/>
                          <a:ea typeface="+mn-ea"/>
                          <a:cs typeface="+mn-cs"/>
                        </a:rPr>
                        <a:t> para servir a sociedade como um todo.</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1"/>
                  </a:ext>
                </a:extLst>
              </a:tr>
              <a:tr h="370952">
                <a:tc>
                  <a:txBody>
                    <a:bodyPr/>
                    <a:lstStyle/>
                    <a:p>
                      <a:r>
                        <a:rPr lang="pt-PT" sz="1400" b="0" i="0" kern="1200" dirty="0">
                          <a:solidFill>
                            <a:schemeClr val="dk1"/>
                          </a:solidFill>
                          <a:effectLst/>
                          <a:latin typeface="+mn-lt"/>
                          <a:ea typeface="+mn-ea"/>
                          <a:cs typeface="+mn-cs"/>
                        </a:rPr>
                        <a:t>Motivo</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Geração de lucro</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Serviço social</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2"/>
                  </a:ext>
                </a:extLst>
              </a:tr>
              <a:tr h="518316">
                <a:tc>
                  <a:txBody>
                    <a:bodyPr/>
                    <a:lstStyle/>
                    <a:p>
                      <a:r>
                        <a:rPr lang="pt-PT" sz="1400" b="0" i="0" kern="1200" dirty="0">
                          <a:solidFill>
                            <a:schemeClr val="dk1"/>
                          </a:solidFill>
                          <a:effectLst/>
                          <a:latin typeface="+mn-lt"/>
                          <a:ea typeface="+mn-ea"/>
                          <a:cs typeface="+mn-cs"/>
                        </a:rPr>
                        <a:t>Forma de organização</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Propriedade exclusiva, empresa individual ou empresa de parceria</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Propriedades individuais, exclusivamente públicas ou mistas</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3"/>
                  </a:ext>
                </a:extLst>
              </a:tr>
              <a:tr h="518316">
                <a:tc>
                  <a:txBody>
                    <a:bodyPr/>
                    <a:lstStyle/>
                    <a:p>
                      <a:r>
                        <a:rPr lang="pt-PT" sz="1400" b="0" i="0" kern="1200" dirty="0">
                          <a:solidFill>
                            <a:schemeClr val="dk1"/>
                          </a:solidFill>
                          <a:effectLst/>
                          <a:latin typeface="+mn-lt"/>
                          <a:ea typeface="+mn-ea"/>
                          <a:cs typeface="+mn-cs"/>
                        </a:rPr>
                        <a:t>Gestão</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Proprietário único, sócios ou diretores, conforme o caso. Autonomia</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Comitês ou órgãos de administração, curadores, etc. Autonomia dependendo do enquadramento legal</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4"/>
                  </a:ext>
                </a:extLst>
              </a:tr>
              <a:tr h="518316">
                <a:tc>
                  <a:txBody>
                    <a:bodyPr/>
                    <a:lstStyle/>
                    <a:p>
                      <a:r>
                        <a:rPr lang="pt-PT" sz="1400" b="0" i="0" kern="1200" dirty="0">
                          <a:solidFill>
                            <a:schemeClr val="dk1"/>
                          </a:solidFill>
                          <a:effectLst/>
                          <a:latin typeface="+mn-lt"/>
                          <a:ea typeface="+mn-ea"/>
                          <a:cs typeface="+mn-cs"/>
                        </a:rPr>
                        <a:t>Fonte de receita</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Venda de bens e serviços.</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Doação, contribuições, taxa de associação etc.</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5"/>
                  </a:ext>
                </a:extLst>
              </a:tr>
              <a:tr h="370952">
                <a:tc>
                  <a:txBody>
                    <a:bodyPr/>
                    <a:lstStyle/>
                    <a:p>
                      <a:r>
                        <a:rPr lang="pt-PT" sz="1400" b="0" i="0" kern="1200" dirty="0">
                          <a:solidFill>
                            <a:schemeClr val="dk1"/>
                          </a:solidFill>
                          <a:effectLst/>
                          <a:latin typeface="+mn-lt"/>
                          <a:ea typeface="+mn-ea"/>
                          <a:cs typeface="+mn-cs"/>
                        </a:rPr>
                        <a:t>Capital inicial</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Capital aportado pelos proprietários.</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Fundos de doação, subsídio do governo e assim por diante.</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6"/>
                  </a:ext>
                </a:extLst>
              </a:tr>
              <a:tr h="518316">
                <a:tc>
                  <a:txBody>
                    <a:bodyPr/>
                    <a:lstStyle/>
                    <a:p>
                      <a:r>
                        <a:rPr lang="pt-PT" sz="1400" b="0" i="0" kern="1200" dirty="0">
                          <a:solidFill>
                            <a:schemeClr val="dk1"/>
                          </a:solidFill>
                          <a:effectLst/>
                          <a:latin typeface="+mn-lt"/>
                          <a:ea typeface="+mn-ea"/>
                          <a:cs typeface="+mn-cs"/>
                        </a:rPr>
                        <a:t>Instrumentos de gestão</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Demonstração de resultados, Balanço patrimonial e Demonstração de fluxos de caixa</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Recebimento e pagamento, Receitas e despesas e Relatórios de actividade e Balanço.</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7"/>
                  </a:ext>
                </a:extLst>
              </a:tr>
              <a:tr h="518316">
                <a:tc>
                  <a:txBody>
                    <a:bodyPr/>
                    <a:lstStyle/>
                    <a:p>
                      <a:r>
                        <a:rPr lang="pt-PT" sz="1400" b="0" i="0" kern="1200" dirty="0">
                          <a:solidFill>
                            <a:schemeClr val="dk1"/>
                          </a:solidFill>
                          <a:effectLst/>
                          <a:latin typeface="+mn-lt"/>
                          <a:ea typeface="+mn-ea"/>
                          <a:cs typeface="+mn-cs"/>
                        </a:rPr>
                        <a:t>Aplicação de resultados</a:t>
                      </a:r>
                      <a:endParaRPr lang="pt-PT" sz="1400" dirty="0"/>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Lucro, é transferido para a conta capital.</a:t>
                      </a:r>
                      <a:endParaRPr lang="pt-PT" sz="1400" dirty="0">
                        <a:latin typeface="Garamond" panose="02020404030301010803" pitchFamily="18" charset="0"/>
                      </a:endParaRPr>
                    </a:p>
                  </a:txBody>
                  <a:tcPr marL="91441" marR="91441" marT="45734" marB="45734"/>
                </a:tc>
                <a:tc>
                  <a:txBody>
                    <a:bodyPr/>
                    <a:lstStyle/>
                    <a:p>
                      <a:r>
                        <a:rPr lang="pt-PT" sz="1400" b="0" i="0" kern="1200" dirty="0">
                          <a:solidFill>
                            <a:schemeClr val="dk1"/>
                          </a:solidFill>
                          <a:effectLst/>
                          <a:latin typeface="Garamond" panose="02020404030301010803" pitchFamily="18" charset="0"/>
                          <a:ea typeface="+mn-ea"/>
                          <a:cs typeface="+mn-cs"/>
                        </a:rPr>
                        <a:t>O excedente é transferido para o fundo de capital.</a:t>
                      </a:r>
                      <a:endParaRPr lang="pt-PT" sz="1400" dirty="0">
                        <a:latin typeface="Garamond" panose="02020404030301010803" pitchFamily="18" charset="0"/>
                      </a:endParaRPr>
                    </a:p>
                  </a:txBody>
                  <a:tcPr marL="91441" marR="91441" marT="45734" marB="45734"/>
                </a:tc>
                <a:extLst>
                  <a:ext uri="{0D108BD9-81ED-4DB2-BD59-A6C34878D82A}">
                    <a16:rowId xmlns:a16="http://schemas.microsoft.com/office/drawing/2014/main" xmlns="" val="10008"/>
                  </a:ext>
                </a:extLst>
              </a:tr>
            </a:tbl>
          </a:graphicData>
        </a:graphic>
      </p:graphicFrame>
      <p:sp>
        <p:nvSpPr>
          <p:cNvPr id="194607" name="TextBox 2">
            <a:extLst>
              <a:ext uri="{FF2B5EF4-FFF2-40B4-BE49-F238E27FC236}">
                <a16:creationId xmlns:a16="http://schemas.microsoft.com/office/drawing/2014/main" xmlns="" id="{A045B8C5-C3FD-E924-F993-A801AB5A06C9}"/>
              </a:ext>
            </a:extLst>
          </p:cNvPr>
          <p:cNvSpPr txBox="1">
            <a:spLocks noChangeArrowheads="1"/>
          </p:cNvSpPr>
          <p:nvPr/>
        </p:nvSpPr>
        <p:spPr bwMode="auto">
          <a:xfrm>
            <a:off x="517525" y="733425"/>
            <a:ext cx="112093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200" b="1" u="sng" dirty="0">
                <a:solidFill>
                  <a:schemeClr val="accent1"/>
                </a:solidFill>
                <a:latin typeface="Abadi" panose="020B0604020104020204" pitchFamily="34" charset="0"/>
              </a:rPr>
              <a:t>Quadro resumo comparativo</a:t>
            </a:r>
          </a:p>
        </p:txBody>
      </p:sp>
    </p:spTree>
    <p:extLst>
      <p:ext uri="{BB962C8B-B14F-4D97-AF65-F5344CB8AC3E}">
        <p14:creationId xmlns:p14="http://schemas.microsoft.com/office/powerpoint/2010/main" val="105877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2">
            <a:extLst>
              <a:ext uri="{FF2B5EF4-FFF2-40B4-BE49-F238E27FC236}">
                <a16:creationId xmlns:a16="http://schemas.microsoft.com/office/drawing/2014/main" xmlns="" id="{DFDA7416-6403-64F4-6EAD-E0C17A49A6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575019F0-4ECF-43D7-AD2B-A35FD6269280}" type="slidenum">
              <a:rPr lang="pt-PT" altLang="pt-PT" smtClean="0">
                <a:solidFill>
                  <a:schemeClr val="accent2"/>
                </a:solidFill>
              </a:rPr>
              <a:pPr/>
              <a:t>23</a:t>
            </a:fld>
            <a:endParaRPr lang="pt-PT" altLang="pt-PT">
              <a:solidFill>
                <a:schemeClr val="accent2"/>
              </a:solidFill>
            </a:endParaRPr>
          </a:p>
        </p:txBody>
      </p:sp>
      <p:sp>
        <p:nvSpPr>
          <p:cNvPr id="4" name="TextBox 3">
            <a:extLst>
              <a:ext uri="{FF2B5EF4-FFF2-40B4-BE49-F238E27FC236}">
                <a16:creationId xmlns:a16="http://schemas.microsoft.com/office/drawing/2014/main" xmlns="" id="{56485DD6-6DF7-973F-0437-39680A703DC4}"/>
              </a:ext>
            </a:extLst>
          </p:cNvPr>
          <p:cNvSpPr txBox="1"/>
          <p:nvPr/>
        </p:nvSpPr>
        <p:spPr>
          <a:xfrm>
            <a:off x="465138" y="819150"/>
            <a:ext cx="11401425" cy="5248275"/>
          </a:xfrm>
          <a:prstGeom prst="rect">
            <a:avLst/>
          </a:prstGeom>
          <a:noFill/>
        </p:spPr>
        <p:txBody>
          <a:bodyPr>
            <a:spAutoFit/>
          </a:bodyPr>
          <a:lstStyle/>
          <a:p>
            <a:pPr algn="just">
              <a:defRPr/>
            </a:pPr>
            <a:r>
              <a:rPr lang="pt-PT" altLang="pt-PT" sz="2000" b="1" dirty="0">
                <a:solidFill>
                  <a:schemeClr val="accent1"/>
                </a:solidFill>
                <a:latin typeface="Arial" panose="020B0604020202020204" pitchFamily="34" charset="0"/>
                <a:cs typeface="Arial" panose="020B0604020202020204" pitchFamily="34" charset="0"/>
              </a:rPr>
              <a:t>Empresa Privada: Conceptualização à luz da legislação moçambicana</a:t>
            </a:r>
          </a:p>
          <a:p>
            <a:pPr algn="just">
              <a:defRPr/>
            </a:pPr>
            <a:r>
              <a:rPr lang="pt-PT" altLang="pt-PT" sz="2000" b="1" dirty="0">
                <a:solidFill>
                  <a:srgbClr val="222222"/>
                </a:solidFill>
                <a:latin typeface="Arial" panose="020B0604020202020204" pitchFamily="34" charset="0"/>
                <a:cs typeface="Arial" panose="020B0604020202020204" pitchFamily="34" charset="0"/>
              </a:rPr>
              <a:t> </a:t>
            </a:r>
          </a:p>
          <a:p>
            <a:pPr algn="just">
              <a:defRPr/>
            </a:pPr>
            <a:r>
              <a:rPr lang="pt-PT" altLang="pt-PT" sz="2000" dirty="0">
                <a:latin typeface="Arial" panose="020B0604020202020204" pitchFamily="34" charset="0"/>
                <a:cs typeface="Arial" panose="020B0604020202020204" pitchFamily="34" charset="0"/>
              </a:rPr>
              <a:t>Segundo o </a:t>
            </a:r>
            <a:r>
              <a:rPr lang="pt-PT" altLang="pt-PT" sz="2000" b="1" dirty="0">
                <a:latin typeface="Arial" panose="020B0604020202020204" pitchFamily="34" charset="0"/>
                <a:cs typeface="Arial" panose="020B0604020202020204" pitchFamily="34" charset="0"/>
              </a:rPr>
              <a:t>Decreto-Lei n.º 1/2022 de 25 de Maio que aprova </a:t>
            </a:r>
            <a:r>
              <a:rPr lang="pt-PT" altLang="pt-PT" sz="2000" dirty="0">
                <a:latin typeface="Arial" panose="020B0604020202020204" pitchFamily="34" charset="0"/>
                <a:cs typeface="Arial" panose="020B0604020202020204" pitchFamily="34" charset="0"/>
              </a:rPr>
              <a:t>o Código Comercial de Moçambique, considera-se empresa a organização dos factores de produção promovida pelo empresário individual ou por sociedade empresarial, voltada para a produção ou distribuição de bens e serviços, destinados ao mercado e explorados com finalidade lucrativa.</a:t>
            </a:r>
            <a:endParaRPr lang="pt-PT" altLang="pt-PT" sz="2000" dirty="0">
              <a:solidFill>
                <a:srgbClr val="222222"/>
              </a:solidFill>
              <a:latin typeface="Arial" panose="020B0604020202020204" pitchFamily="34" charset="0"/>
              <a:cs typeface="Arial" panose="020B0604020202020204" pitchFamily="34" charset="0"/>
            </a:endParaRPr>
          </a:p>
          <a:p>
            <a:pPr algn="just">
              <a:defRPr/>
            </a:pPr>
            <a:endParaRPr lang="pt-PT" sz="2000" dirty="0">
              <a:latin typeface="Arial" panose="020B0604020202020204" pitchFamily="34" charset="0"/>
              <a:cs typeface="Arial" panose="020B0604020202020204" pitchFamily="34" charset="0"/>
            </a:endParaRPr>
          </a:p>
          <a:p>
            <a:pPr algn="just">
              <a:defRPr/>
            </a:pPr>
            <a:endParaRPr lang="pt-PT" sz="2000" dirty="0">
              <a:latin typeface="Arial" panose="020B0604020202020204" pitchFamily="34" charset="0"/>
              <a:cs typeface="Arial" panose="020B0604020202020204" pitchFamily="34" charset="0"/>
            </a:endParaRPr>
          </a:p>
          <a:p>
            <a:pPr algn="just">
              <a:defRPr/>
            </a:pPr>
            <a:r>
              <a:rPr lang="pt-PT" sz="2000" dirty="0">
                <a:latin typeface="Arial" panose="020B0604020202020204" pitchFamily="34" charset="0"/>
                <a:cs typeface="Arial" panose="020B0604020202020204" pitchFamily="34" charset="0"/>
              </a:rPr>
              <a:t>As empresas privadas </a:t>
            </a:r>
            <a:r>
              <a:rPr lang="pt-PT" sz="2000" b="1" dirty="0">
                <a:latin typeface="Arial" panose="020B0604020202020204" pitchFamily="34" charset="0"/>
                <a:cs typeface="Arial" panose="020B0604020202020204" pitchFamily="34" charset="0"/>
              </a:rPr>
              <a:t>surgem por livre associação de seus fundadores privados, ou devido a acções de privatização</a:t>
            </a:r>
            <a:r>
              <a:rPr lang="pt-PT" sz="2000" dirty="0">
                <a:latin typeface="Arial" panose="020B0604020202020204" pitchFamily="34" charset="0"/>
                <a:cs typeface="Arial" panose="020B0604020202020204" pitchFamily="34" charset="0"/>
              </a:rPr>
              <a:t> ou venda privada de empresas públicas. Em qualquer caso, a sua principal tarefa é gerar rentabilidade, ou seja, acumular capital e enriquecer os seus proprietários ou acionistas, sejam eles pessoas singulares ou coletivas.</a:t>
            </a:r>
          </a:p>
          <a:p>
            <a:pPr algn="just">
              <a:defRPr/>
            </a:pPr>
            <a:endParaRPr lang="pt-PT" sz="2000" dirty="0">
              <a:latin typeface="Arial" panose="020B0604020202020204" pitchFamily="34" charset="0"/>
              <a:cs typeface="Arial" panose="020B0604020202020204" pitchFamily="34"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04809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2">
            <a:extLst>
              <a:ext uri="{FF2B5EF4-FFF2-40B4-BE49-F238E27FC236}">
                <a16:creationId xmlns:a16="http://schemas.microsoft.com/office/drawing/2014/main" xmlns="" id="{4DC2AF36-35B6-EA9B-33D0-74B94BE602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B4A2C2F9-C8E6-4BB5-935B-543EA7A5DDFF}" type="slidenum">
              <a:rPr lang="pt-PT" altLang="pt-PT" smtClean="0">
                <a:solidFill>
                  <a:schemeClr val="accent2"/>
                </a:solidFill>
              </a:rPr>
              <a:pPr/>
              <a:t>24</a:t>
            </a:fld>
            <a:endParaRPr lang="pt-PT" altLang="pt-PT">
              <a:solidFill>
                <a:schemeClr val="accent2"/>
              </a:solidFill>
            </a:endParaRPr>
          </a:p>
        </p:txBody>
      </p:sp>
      <p:sp>
        <p:nvSpPr>
          <p:cNvPr id="4" name="TextBox 3">
            <a:extLst>
              <a:ext uri="{FF2B5EF4-FFF2-40B4-BE49-F238E27FC236}">
                <a16:creationId xmlns:a16="http://schemas.microsoft.com/office/drawing/2014/main" xmlns="" id="{036F0F6B-735A-54D4-8EEB-45A1A50D6020}"/>
              </a:ext>
            </a:extLst>
          </p:cNvPr>
          <p:cNvSpPr txBox="1"/>
          <p:nvPr/>
        </p:nvSpPr>
        <p:spPr>
          <a:xfrm>
            <a:off x="267711" y="136525"/>
            <a:ext cx="11401425" cy="6247864"/>
          </a:xfrm>
          <a:prstGeom prst="rect">
            <a:avLst/>
          </a:prstGeom>
          <a:noFill/>
        </p:spPr>
        <p:txBody>
          <a:bodyPr>
            <a:spAutoFit/>
          </a:bodyPr>
          <a:lstStyle/>
          <a:p>
            <a:pPr algn="just">
              <a:defRPr/>
            </a:pPr>
            <a:r>
              <a:rPr lang="pt-PT" sz="2200" b="1" u="sng" dirty="0">
                <a:solidFill>
                  <a:schemeClr val="accent1"/>
                </a:solidFill>
                <a:latin typeface="Arial" panose="020B0604020202020204" pitchFamily="34" charset="0"/>
                <a:cs typeface="Arial" panose="020B0604020202020204" pitchFamily="34" charset="0"/>
              </a:rPr>
              <a:t>Características das empresas privadas</a:t>
            </a:r>
          </a:p>
          <a:p>
            <a:pPr algn="just">
              <a:defRPr/>
            </a:pPr>
            <a:endParaRPr lang="pt-PT" sz="2000" b="1" u="sng" dirty="0">
              <a:latin typeface="Arial" panose="020B0604020202020204" pitchFamily="34" charset="0"/>
              <a:cs typeface="Arial" panose="020B0604020202020204" pitchFamily="34" charset="0"/>
            </a:endParaRPr>
          </a:p>
          <a:p>
            <a:pPr algn="just">
              <a:defRPr/>
            </a:pPr>
            <a:r>
              <a:rPr lang="pt-PT" sz="2000" dirty="0">
                <a:latin typeface="Arial" panose="020B0604020202020204" pitchFamily="34" charset="0"/>
                <a:cs typeface="Arial" panose="020B0604020202020204" pitchFamily="34" charset="0"/>
              </a:rPr>
              <a:t>As empresas privadas são caracterizadas pelo seguinte:</a:t>
            </a: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São propriedade privada</a:t>
            </a:r>
            <a:r>
              <a:rPr lang="pt-PT" sz="2000" dirty="0">
                <a:latin typeface="Arial" panose="020B0604020202020204" pitchFamily="34" charset="0"/>
                <a:cs typeface="Arial" panose="020B0604020202020204" pitchFamily="34" charset="0"/>
              </a:rPr>
              <a:t>, ou </a:t>
            </a:r>
            <a:r>
              <a:rPr lang="pt-PT" sz="2000" b="1" dirty="0">
                <a:latin typeface="Arial" panose="020B0604020202020204" pitchFamily="34" charset="0"/>
                <a:cs typeface="Arial" panose="020B0604020202020204" pitchFamily="34" charset="0"/>
              </a:rPr>
              <a:t>seja, seus proprietários ou </a:t>
            </a:r>
            <a:r>
              <a:rPr lang="pt-PT" sz="2000" b="1" dirty="0" err="1">
                <a:latin typeface="Arial" panose="020B0604020202020204" pitchFamily="34" charset="0"/>
                <a:cs typeface="Arial" panose="020B0604020202020204" pitchFamily="34" charset="0"/>
              </a:rPr>
              <a:t>accionistas</a:t>
            </a:r>
            <a:r>
              <a:rPr lang="pt-PT" sz="2000" b="1" dirty="0">
                <a:latin typeface="Arial" panose="020B0604020202020204" pitchFamily="34" charset="0"/>
                <a:cs typeface="Arial" panose="020B0604020202020204" pitchFamily="34" charset="0"/>
              </a:rPr>
              <a:t> são </a:t>
            </a:r>
            <a:r>
              <a:rPr lang="pt-PT" sz="2000" b="1" dirty="0" err="1">
                <a:latin typeface="Arial" panose="020B0604020202020204" pitchFamily="34" charset="0"/>
                <a:cs typeface="Arial" panose="020B0604020202020204" pitchFamily="34" charset="0"/>
              </a:rPr>
              <a:t>actores</a:t>
            </a:r>
            <a:r>
              <a:rPr lang="pt-PT" sz="2000" b="1" dirty="0">
                <a:latin typeface="Arial" panose="020B0604020202020204" pitchFamily="34" charset="0"/>
                <a:cs typeface="Arial" panose="020B0604020202020204" pitchFamily="34" charset="0"/>
              </a:rPr>
              <a:t> livres e independentes</a:t>
            </a:r>
            <a:r>
              <a:rPr lang="pt-PT" sz="2000" dirty="0">
                <a:latin typeface="Arial" panose="020B0604020202020204" pitchFamily="34" charset="0"/>
                <a:cs typeface="Arial" panose="020B0604020202020204" pitchFamily="34" charset="0"/>
              </a:rPr>
              <a:t>, e não o Estado. É possível, no entanto, ao Estado adquirir acções de uma empresa privada, sem perder a sua autonomia (participações minoritárias). Excepto nos casos em que o Estado é o accionista maioritário.</a:t>
            </a:r>
          </a:p>
          <a:p>
            <a:pPr algn="just">
              <a:buFont typeface="Arial" panose="020B0604020202020204" pitchFamily="34" charset="0"/>
              <a:buChar char="•"/>
              <a:defRPr/>
            </a:pPr>
            <a:endParaRPr 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Sua missão fundamental é lucrar e gerar lucros</a:t>
            </a:r>
            <a:r>
              <a:rPr lang="pt-PT" sz="2000" dirty="0">
                <a:latin typeface="Arial" panose="020B0604020202020204" pitchFamily="34" charset="0"/>
                <a:cs typeface="Arial" panose="020B0604020202020204" pitchFamily="34" charset="0"/>
              </a:rPr>
              <a:t>, ou seja, contribuir por meio da produção e comercialização com a geração de riqueza privada.</a:t>
            </a:r>
          </a:p>
          <a:p>
            <a:pPr algn="just">
              <a:buFont typeface="Arial" panose="020B0604020202020204" pitchFamily="34" charset="0"/>
              <a:buChar char="•"/>
              <a:defRPr/>
            </a:pPr>
            <a:endParaRPr 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Seu funcionamento é regido pelas leis do país em que desenvolvem suas actividades</a:t>
            </a:r>
            <a:r>
              <a:rPr lang="pt-PT" sz="2000" dirty="0">
                <a:latin typeface="Arial" panose="020B0604020202020204" pitchFamily="34" charset="0"/>
                <a:cs typeface="Arial" panose="020B0604020202020204" pitchFamily="34" charset="0"/>
              </a:rPr>
              <a:t> econômicas. Eles são suscetíveis a auditoria e inspecção de diferentes tipos. Isso significa que, dependendo da legislação local, as empresas são mais ou menos obrigadas a ser transparentes com suas finanças e responsáveis ​​pelas consequências de suas actividades.</a:t>
            </a:r>
          </a:p>
          <a:p>
            <a:pPr algn="just">
              <a:buFont typeface="Arial" panose="020B0604020202020204" pitchFamily="34" charset="0"/>
              <a:buChar char="•"/>
              <a:defRPr/>
            </a:pPr>
            <a:endParaRPr 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O patrimônio da organização é sempre privado</a:t>
            </a:r>
            <a:r>
              <a:rPr lang="pt-PT" sz="2000" dirty="0">
                <a:latin typeface="Arial" panose="020B0604020202020204" pitchFamily="34" charset="0"/>
                <a:cs typeface="Arial" panose="020B0604020202020204" pitchFamily="34" charset="0"/>
              </a:rPr>
              <a:t>, assim como a propriedade dos meios de produção. Além disso, são contratados dois tipos de trabalhadores assalariados: os administrativos, que mantêm a estrutura da empresa em funcionamento, e os trabalhadores, que realizam a atividade produtiva.</a:t>
            </a:r>
            <a:endParaRPr lang="pt-PT" sz="2500" b="1" dirty="0">
              <a:solidFill>
                <a:schemeClr val="accent1">
                  <a:lumMod val="50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9517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2">
            <a:extLst>
              <a:ext uri="{FF2B5EF4-FFF2-40B4-BE49-F238E27FC236}">
                <a16:creationId xmlns:a16="http://schemas.microsoft.com/office/drawing/2014/main" xmlns="" id="{75158951-9317-7E33-F582-1D26A9CBB4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3AD30670-6A93-4445-9F53-BE27F023DB3D}" type="slidenum">
              <a:rPr lang="pt-PT" altLang="pt-PT" smtClean="0">
                <a:solidFill>
                  <a:schemeClr val="accent2"/>
                </a:solidFill>
              </a:rPr>
              <a:pPr/>
              <a:t>25</a:t>
            </a:fld>
            <a:endParaRPr lang="pt-PT" altLang="pt-PT">
              <a:solidFill>
                <a:schemeClr val="accent2"/>
              </a:solidFill>
            </a:endParaRPr>
          </a:p>
        </p:txBody>
      </p:sp>
      <p:sp>
        <p:nvSpPr>
          <p:cNvPr id="4" name="TextBox 3">
            <a:extLst>
              <a:ext uri="{FF2B5EF4-FFF2-40B4-BE49-F238E27FC236}">
                <a16:creationId xmlns:a16="http://schemas.microsoft.com/office/drawing/2014/main" xmlns="" id="{9C68DFCF-67E1-F140-6AF9-889CBFAE8A0B}"/>
              </a:ext>
            </a:extLst>
          </p:cNvPr>
          <p:cNvSpPr txBox="1"/>
          <p:nvPr/>
        </p:nvSpPr>
        <p:spPr>
          <a:xfrm>
            <a:off x="285173" y="214104"/>
            <a:ext cx="11401425" cy="6324808"/>
          </a:xfrm>
          <a:prstGeom prst="rect">
            <a:avLst/>
          </a:prstGeom>
          <a:noFill/>
        </p:spPr>
        <p:txBody>
          <a:bodyPr>
            <a:spAutoFit/>
          </a:bodyPr>
          <a:lstStyle/>
          <a:p>
            <a:pPr>
              <a:defRPr/>
            </a:pPr>
            <a:r>
              <a:rPr lang="pt-PT" sz="2200" b="1" u="sng" dirty="0">
                <a:solidFill>
                  <a:schemeClr val="accent1"/>
                </a:solidFill>
                <a:latin typeface="Arial" panose="020B0604020202020204" pitchFamily="34" charset="0"/>
                <a:cs typeface="Arial" panose="020B0604020202020204" pitchFamily="34" charset="0"/>
              </a:rPr>
              <a:t>Formas jurídicas das empresas privadas</a:t>
            </a:r>
          </a:p>
          <a:p>
            <a:pPr>
              <a:defRPr/>
            </a:pPr>
            <a:endParaRPr lang="pt-PT" sz="2000" b="1" u="sng" dirty="0">
              <a:solidFill>
                <a:srgbClr val="222222"/>
              </a:solidFill>
              <a:latin typeface="Arial" panose="020B0604020202020204" pitchFamily="34" charset="0"/>
              <a:cs typeface="Arial" panose="020B0604020202020204" pitchFamily="34" charset="0"/>
            </a:endParaRPr>
          </a:p>
          <a:p>
            <a:pPr algn="just">
              <a:defRPr/>
            </a:pPr>
            <a:r>
              <a:rPr lang="pt-PT" sz="2000" dirty="0">
                <a:solidFill>
                  <a:srgbClr val="222222"/>
                </a:solidFill>
                <a:latin typeface="Arial" panose="020B0604020202020204" pitchFamily="34" charset="0"/>
                <a:cs typeface="Arial" panose="020B0604020202020204" pitchFamily="34" charset="0"/>
              </a:rPr>
              <a:t>A nossa legislação estabelece diversas formas de empresas, entretanto os tipos de empresas mais comuns são:</a:t>
            </a:r>
          </a:p>
          <a:p>
            <a:pPr algn="just">
              <a:defRPr/>
            </a:pPr>
            <a:endParaRPr lang="pt-PT" sz="20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solidFill>
                  <a:srgbClr val="222222"/>
                </a:solidFill>
                <a:latin typeface="Arial" panose="020B0604020202020204" pitchFamily="34" charset="0"/>
                <a:cs typeface="Arial" panose="020B0604020202020204" pitchFamily="34" charset="0"/>
              </a:rPr>
              <a:t>Empresa em nome individual (E.I:)</a:t>
            </a:r>
            <a:r>
              <a:rPr lang="pt-PT" sz="2000" dirty="0">
                <a:solidFill>
                  <a:srgbClr val="222222"/>
                </a:solidFill>
                <a:latin typeface="Arial" panose="020B0604020202020204" pitchFamily="34" charset="0"/>
                <a:cs typeface="Arial" panose="020B0604020202020204" pitchFamily="34" charset="0"/>
              </a:rPr>
              <a:t>. </a:t>
            </a:r>
            <a:r>
              <a:rPr lang="pt-PT" sz="2000" u="sng" dirty="0">
                <a:solidFill>
                  <a:srgbClr val="222222"/>
                </a:solidFill>
                <a:latin typeface="Arial" panose="020B0604020202020204" pitchFamily="34" charset="0"/>
                <a:cs typeface="Arial" panose="020B0604020202020204" pitchFamily="34" charset="0"/>
              </a:rPr>
              <a:t>Refere-se a negócios pessoais, pertencentes a um indivíduo ou proprietário, que os administra pessoalmente ou contrata outras pessoas para fazê-lo</a:t>
            </a:r>
            <a:r>
              <a:rPr lang="pt-PT" sz="2000" dirty="0">
                <a:solidFill>
                  <a:srgbClr val="222222"/>
                </a:solidFill>
                <a:latin typeface="Arial" panose="020B0604020202020204" pitchFamily="34" charset="0"/>
                <a:cs typeface="Arial" panose="020B0604020202020204" pitchFamily="34" charset="0"/>
              </a:rPr>
              <a:t>. Essas empresas geralmente são pequenas e seus proprietários assumem total </a:t>
            </a:r>
            <a:r>
              <a:rPr lang="pt-PT" sz="2000" dirty="0">
                <a:latin typeface="Arial" panose="020B0604020202020204" pitchFamily="34" charset="0"/>
                <a:cs typeface="Arial" panose="020B0604020202020204" pitchFamily="34" charset="0"/>
              </a:rPr>
              <a:t>responsabilidade</a:t>
            </a:r>
            <a:r>
              <a:rPr lang="pt-PT" sz="2000" dirty="0">
                <a:solidFill>
                  <a:srgbClr val="222222"/>
                </a:solidFill>
                <a:latin typeface="Arial" panose="020B0604020202020204" pitchFamily="34" charset="0"/>
                <a:cs typeface="Arial" panose="020B0604020202020204" pitchFamily="34" charset="0"/>
              </a:rPr>
              <a:t> por suas dívidas. </a:t>
            </a:r>
            <a:r>
              <a:rPr lang="pt-PT" sz="2000" u="sng" dirty="0">
                <a:solidFill>
                  <a:srgbClr val="222222"/>
                </a:solidFill>
                <a:latin typeface="Arial" panose="020B0604020202020204" pitchFamily="34" charset="0"/>
                <a:cs typeface="Arial" panose="020B0604020202020204" pitchFamily="34" charset="0"/>
              </a:rPr>
              <a:t>A Lei não estabelece o limite do montante mínimo obrigatório já que o empresário em nome individual responde ilimitadamente pelas dividas da empresa</a:t>
            </a:r>
          </a:p>
          <a:p>
            <a:pPr algn="just">
              <a:buFont typeface="Arial" panose="020B0604020202020204" pitchFamily="34" charset="0"/>
              <a:buChar char="•"/>
              <a:defRPr/>
            </a:pPr>
            <a:endParaRPr lang="pt-PT" sz="20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solidFill>
                  <a:srgbClr val="222222"/>
                </a:solidFill>
                <a:latin typeface="Arial" panose="020B0604020202020204" pitchFamily="34" charset="0"/>
                <a:cs typeface="Arial" panose="020B0604020202020204" pitchFamily="34" charset="0"/>
              </a:rPr>
              <a:t>Sociedade por quotas ( </a:t>
            </a:r>
            <a:r>
              <a:rPr lang="pt-PT" sz="2000" b="1" dirty="0" err="1">
                <a:solidFill>
                  <a:srgbClr val="222222"/>
                </a:solidFill>
                <a:latin typeface="Arial" panose="020B0604020202020204" pitchFamily="34" charset="0"/>
                <a:cs typeface="Arial" panose="020B0604020202020204" pitchFamily="34" charset="0"/>
              </a:rPr>
              <a:t>Lda</a:t>
            </a:r>
            <a:r>
              <a:rPr lang="pt-PT" sz="2000" b="1" dirty="0">
                <a:solidFill>
                  <a:srgbClr val="222222"/>
                </a:solidFill>
                <a:latin typeface="Arial" panose="020B0604020202020204" pitchFamily="34" charset="0"/>
                <a:cs typeface="Arial" panose="020B0604020202020204" pitchFamily="34" charset="0"/>
              </a:rPr>
              <a:t>)</a:t>
            </a:r>
            <a:r>
              <a:rPr lang="pt-PT" sz="2000" dirty="0">
                <a:solidFill>
                  <a:srgbClr val="222222"/>
                </a:solidFill>
                <a:latin typeface="Arial" panose="020B0604020202020204" pitchFamily="34" charset="0"/>
                <a:cs typeface="Arial" panose="020B0604020202020204" pitchFamily="34" charset="0"/>
              </a:rPr>
              <a:t>. Nesse caso, </a:t>
            </a:r>
            <a:r>
              <a:rPr lang="pt-PT" sz="2000" u="sng" dirty="0">
                <a:solidFill>
                  <a:srgbClr val="222222"/>
                </a:solidFill>
                <a:latin typeface="Arial" panose="020B0604020202020204" pitchFamily="34" charset="0"/>
                <a:cs typeface="Arial" panose="020B0604020202020204" pitchFamily="34" charset="0"/>
              </a:rPr>
              <a:t>duas ou mais pessoas se unem para realizar uma tarefa econômica semelhante, ou seja, se associam para gerar lucros</a:t>
            </a:r>
            <a:r>
              <a:rPr lang="pt-PT" sz="2000" dirty="0">
                <a:solidFill>
                  <a:srgbClr val="222222"/>
                </a:solidFill>
                <a:latin typeface="Arial" panose="020B0604020202020204" pitchFamily="34" charset="0"/>
                <a:cs typeface="Arial" panose="020B0604020202020204" pitchFamily="34" charset="0"/>
              </a:rPr>
              <a:t>. Os sócios da empresa serão seus donos e terão total responsabilidade sobre suas dívidas, dependendo do modelo de organização que seguirem. </a:t>
            </a:r>
            <a:r>
              <a:rPr lang="pt-PT" sz="2000" u="sng" dirty="0">
                <a:solidFill>
                  <a:srgbClr val="222222"/>
                </a:solidFill>
                <a:latin typeface="Arial" panose="020B0604020202020204" pitchFamily="34" charset="0"/>
                <a:cs typeface="Arial" panose="020B0604020202020204" pitchFamily="34" charset="0"/>
              </a:rPr>
              <a:t>O capital está dividido em quotas e os sócios são solidariamente responsáveis por todas as entradas convencionadas no contrato social</a:t>
            </a:r>
            <a:r>
              <a:rPr lang="pt-PT" sz="2000" dirty="0">
                <a:solidFill>
                  <a:srgbClr val="222222"/>
                </a:solidFill>
                <a:latin typeface="Arial" panose="020B0604020202020204" pitchFamily="34" charset="0"/>
                <a:cs typeface="Arial" panose="020B0604020202020204" pitchFamily="34" charset="0"/>
              </a:rPr>
              <a:t>. </a:t>
            </a:r>
            <a:r>
              <a:rPr lang="pt-PT" sz="2000" i="1" dirty="0">
                <a:solidFill>
                  <a:srgbClr val="222222"/>
                </a:solidFill>
                <a:latin typeface="Arial" panose="020B0604020202020204" pitchFamily="34" charset="0"/>
                <a:cs typeface="Arial" panose="020B0604020202020204" pitchFamily="34" charset="0"/>
              </a:rPr>
              <a:t>A responsabilidade dos sócios encontra-se limitada ao capital social </a:t>
            </a:r>
            <a:r>
              <a:rPr lang="pt-PT" sz="2000" i="1" dirty="0" err="1">
                <a:solidFill>
                  <a:srgbClr val="222222"/>
                </a:solidFill>
                <a:latin typeface="Arial" panose="020B0604020202020204" pitchFamily="34" charset="0"/>
                <a:cs typeface="Arial" panose="020B0604020202020204" pitchFamily="34" charset="0"/>
              </a:rPr>
              <a:t>excepto</a:t>
            </a:r>
            <a:r>
              <a:rPr lang="pt-PT" sz="2000" i="1" dirty="0">
                <a:solidFill>
                  <a:srgbClr val="222222"/>
                </a:solidFill>
                <a:latin typeface="Arial" panose="020B0604020202020204" pitchFamily="34" charset="0"/>
                <a:cs typeface="Arial" panose="020B0604020202020204" pitchFamily="34" charset="0"/>
              </a:rPr>
              <a:t> nos casos em que a lei preveja o contrario</a:t>
            </a:r>
            <a:r>
              <a:rPr lang="pt-PT" sz="2000" dirty="0">
                <a:solidFill>
                  <a:srgbClr val="222222"/>
                </a:solidFill>
                <a:latin typeface="Arial" panose="020B0604020202020204" pitchFamily="34" charset="0"/>
                <a:cs typeface="Arial" panose="020B0604020202020204" pitchFamily="34" charset="0"/>
              </a:rPr>
              <a:t>. Existem três categorias de sociedades desse tipo: sociedades em geral, sociedades em comandita e sociedades de responsabilidade limitada.</a:t>
            </a: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5629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Box 2">
            <a:extLst>
              <a:ext uri="{FF2B5EF4-FFF2-40B4-BE49-F238E27FC236}">
                <a16:creationId xmlns:a16="http://schemas.microsoft.com/office/drawing/2014/main" xmlns="" id="{8A82F4EF-5AC9-E6B4-3BE3-FA1BE39E682C}"/>
              </a:ext>
            </a:extLst>
          </p:cNvPr>
          <p:cNvSpPr txBox="1">
            <a:spLocks noChangeArrowheads="1"/>
          </p:cNvSpPr>
          <p:nvPr/>
        </p:nvSpPr>
        <p:spPr bwMode="auto">
          <a:xfrm>
            <a:off x="487363" y="584200"/>
            <a:ext cx="11218862"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000" b="1" dirty="0">
                <a:latin typeface="Arial" panose="020B0604020202020204" pitchFamily="34" charset="0"/>
                <a:cs typeface="Arial" panose="020B0604020202020204" pitchFamily="34" charset="0"/>
              </a:rPr>
              <a:t>Sociedades Anónimas ( SA): </a:t>
            </a:r>
            <a:r>
              <a:rPr lang="pt-PT" altLang="pt-PT" sz="2000" u="sng" dirty="0">
                <a:latin typeface="Arial" panose="020B0604020202020204" pitchFamily="34" charset="0"/>
                <a:cs typeface="Arial" panose="020B0604020202020204" pitchFamily="34" charset="0"/>
              </a:rPr>
              <a:t>o capital social está dividido em </a:t>
            </a:r>
            <a:r>
              <a:rPr lang="pt-PT" altLang="pt-PT" sz="2000" u="sng" dirty="0" err="1">
                <a:latin typeface="Arial" panose="020B0604020202020204" pitchFamily="34" charset="0"/>
                <a:cs typeface="Arial" panose="020B0604020202020204" pitchFamily="34" charset="0"/>
              </a:rPr>
              <a:t>acções</a:t>
            </a:r>
            <a:r>
              <a:rPr lang="pt-PT" altLang="pt-PT" sz="2000" u="sng" dirty="0">
                <a:latin typeface="Arial" panose="020B0604020202020204" pitchFamily="34" charset="0"/>
                <a:cs typeface="Arial" panose="020B0604020202020204" pitchFamily="34" charset="0"/>
              </a:rPr>
              <a:t> de igual valor nominal</a:t>
            </a:r>
            <a:r>
              <a:rPr lang="pt-PT" altLang="pt-PT" sz="2000" dirty="0">
                <a:latin typeface="Arial" panose="020B0604020202020204" pitchFamily="34" charset="0"/>
                <a:cs typeface="Arial" panose="020B0604020202020204" pitchFamily="34" charset="0"/>
              </a:rPr>
              <a:t>. A subscrição de </a:t>
            </a:r>
            <a:r>
              <a:rPr lang="pt-PT" altLang="pt-PT" sz="2000" dirty="0" err="1">
                <a:latin typeface="Arial" panose="020B0604020202020204" pitchFamily="34" charset="0"/>
                <a:cs typeface="Arial" panose="020B0604020202020204" pitchFamily="34" charset="0"/>
              </a:rPr>
              <a:t>acções</a:t>
            </a:r>
            <a:r>
              <a:rPr lang="pt-PT" altLang="pt-PT" sz="2000" dirty="0">
                <a:latin typeface="Arial" panose="020B0604020202020204" pitchFamily="34" charset="0"/>
                <a:cs typeface="Arial" panose="020B0604020202020204" pitchFamily="34" charset="0"/>
              </a:rPr>
              <a:t> pode ser publica ou privada, sendo a responsabilidade de cada socio limitada ao valor das </a:t>
            </a:r>
            <a:r>
              <a:rPr lang="pt-PT" altLang="pt-PT" sz="2000" dirty="0" err="1">
                <a:latin typeface="Arial" panose="020B0604020202020204" pitchFamily="34" charset="0"/>
                <a:cs typeface="Arial" panose="020B0604020202020204" pitchFamily="34" charset="0"/>
              </a:rPr>
              <a:t>acções</a:t>
            </a:r>
            <a:r>
              <a:rPr lang="pt-PT" altLang="pt-PT" sz="2000" dirty="0">
                <a:latin typeface="Arial" panose="020B0604020202020204" pitchFamily="34" charset="0"/>
                <a:cs typeface="Arial" panose="020B0604020202020204" pitchFamily="34" charset="0"/>
              </a:rPr>
              <a:t> que subscreveu. </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b="1" dirty="0">
                <a:latin typeface="Arial" panose="020B0604020202020204" pitchFamily="34" charset="0"/>
                <a:cs typeface="Arial" panose="020B0604020202020204" pitchFamily="34" charset="0"/>
              </a:rPr>
              <a:t>Sociedade Gestoras de Participações do Estado (SGPS): </a:t>
            </a:r>
            <a:r>
              <a:rPr lang="pt-PT" altLang="pt-PT" sz="2000" u="sng" dirty="0">
                <a:latin typeface="Arial" panose="020B0604020202020204" pitchFamily="34" charset="0"/>
                <a:cs typeface="Arial" panose="020B0604020202020204" pitchFamily="34" charset="0"/>
              </a:rPr>
              <a:t>estas podem constituir-se por sociedades anonimas ou por quotas. </a:t>
            </a:r>
            <a:r>
              <a:rPr lang="pt-PT" altLang="pt-PT" sz="2000" dirty="0">
                <a:latin typeface="Arial" panose="020B0604020202020204" pitchFamily="34" charset="0"/>
                <a:cs typeface="Arial" panose="020B0604020202020204" pitchFamily="34" charset="0"/>
              </a:rPr>
              <a:t>O </a:t>
            </a:r>
            <a:r>
              <a:rPr lang="pt-PT" altLang="pt-PT" sz="2000" dirty="0" err="1">
                <a:latin typeface="Arial" panose="020B0604020202020204" pitchFamily="34" charset="0"/>
                <a:cs typeface="Arial" panose="020B0604020202020204" pitchFamily="34" charset="0"/>
              </a:rPr>
              <a:t>objectivo</a:t>
            </a:r>
            <a:r>
              <a:rPr lang="pt-PT" altLang="pt-PT" sz="2000" dirty="0">
                <a:latin typeface="Arial" panose="020B0604020202020204" pitchFamily="34" charset="0"/>
                <a:cs typeface="Arial" panose="020B0604020202020204" pitchFamily="34" charset="0"/>
              </a:rPr>
              <a:t> desta sociedade é a gestão das participações sociais de outras sociedades como forma </a:t>
            </a:r>
            <a:r>
              <a:rPr lang="pt-PT" altLang="pt-PT" sz="2000" dirty="0" err="1">
                <a:latin typeface="Arial" panose="020B0604020202020204" pitchFamily="34" charset="0"/>
                <a:cs typeface="Arial" panose="020B0604020202020204" pitchFamily="34" charset="0"/>
              </a:rPr>
              <a:t>indirecta</a:t>
            </a:r>
            <a:r>
              <a:rPr lang="pt-PT" altLang="pt-PT" sz="2000" dirty="0">
                <a:latin typeface="Arial" panose="020B0604020202020204" pitchFamily="34" charset="0"/>
                <a:cs typeface="Arial" panose="020B0604020202020204" pitchFamily="34" charset="0"/>
              </a:rPr>
              <a:t> de exercício de </a:t>
            </a:r>
            <a:r>
              <a:rPr lang="pt-PT" altLang="pt-PT" sz="2000" dirty="0" err="1">
                <a:latin typeface="Arial" panose="020B0604020202020204" pitchFamily="34" charset="0"/>
                <a:cs typeface="Arial" panose="020B0604020202020204" pitchFamily="34" charset="0"/>
              </a:rPr>
              <a:t>actividade</a:t>
            </a:r>
            <a:r>
              <a:rPr lang="pt-PT" altLang="pt-PT" sz="2000" dirty="0">
                <a:latin typeface="Arial" panose="020B0604020202020204" pitchFamily="34" charset="0"/>
                <a:cs typeface="Arial" panose="020B0604020202020204" pitchFamily="34" charset="0"/>
              </a:rPr>
              <a:t> económica.</a:t>
            </a:r>
          </a:p>
          <a:p>
            <a:endParaRPr lang="pt-PT" altLang="pt-PT" dirty="0"/>
          </a:p>
        </p:txBody>
      </p:sp>
    </p:spTree>
    <p:extLst>
      <p:ext uri="{BB962C8B-B14F-4D97-AF65-F5344CB8AC3E}">
        <p14:creationId xmlns:p14="http://schemas.microsoft.com/office/powerpoint/2010/main" val="16803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2">
            <a:extLst>
              <a:ext uri="{FF2B5EF4-FFF2-40B4-BE49-F238E27FC236}">
                <a16:creationId xmlns:a16="http://schemas.microsoft.com/office/drawing/2014/main" xmlns="" id="{1E38752A-A4E4-64D6-92C4-A35E85859B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B3E255F-61C9-4DB4-A334-AB613F8BF329}" type="slidenum">
              <a:rPr lang="pt-PT" altLang="pt-PT" smtClean="0">
                <a:solidFill>
                  <a:schemeClr val="accent2"/>
                </a:solidFill>
              </a:rPr>
              <a:pPr/>
              <a:t>27</a:t>
            </a:fld>
            <a:endParaRPr lang="pt-PT" altLang="pt-PT">
              <a:solidFill>
                <a:schemeClr val="accent2"/>
              </a:solidFill>
            </a:endParaRPr>
          </a:p>
        </p:txBody>
      </p:sp>
      <p:sp>
        <p:nvSpPr>
          <p:cNvPr id="176131" name="TextBox 3">
            <a:extLst>
              <a:ext uri="{FF2B5EF4-FFF2-40B4-BE49-F238E27FC236}">
                <a16:creationId xmlns:a16="http://schemas.microsoft.com/office/drawing/2014/main" xmlns="" id="{FA99F4D3-EE2C-9F2C-7FA7-1169F74EE22D}"/>
              </a:ext>
            </a:extLst>
          </p:cNvPr>
          <p:cNvSpPr txBox="1">
            <a:spLocks noChangeArrowheads="1"/>
          </p:cNvSpPr>
          <p:nvPr/>
        </p:nvSpPr>
        <p:spPr bwMode="auto">
          <a:xfrm>
            <a:off x="355600" y="289936"/>
            <a:ext cx="11255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u="sng" dirty="0">
                <a:solidFill>
                  <a:schemeClr val="accent1"/>
                </a:solidFill>
                <a:latin typeface="Arial" panose="020B0604020202020204" pitchFamily="34" charset="0"/>
                <a:cs typeface="Arial" panose="020B0604020202020204" pitchFamily="34" charset="0"/>
              </a:rPr>
              <a:t>Empresa pública</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A Lei n.º3/2018 de 19 de Junho define as empresas públicas como aquelas entidades detidas exclusivamente pelo Estado (</a:t>
            </a:r>
            <a:r>
              <a:rPr lang="pt-PT" altLang="pt-PT" sz="2000" dirty="0" err="1">
                <a:latin typeface="Arial" panose="020B0604020202020204" pitchFamily="34" charset="0"/>
                <a:cs typeface="Arial" panose="020B0604020202020204" pitchFamily="34" charset="0"/>
              </a:rPr>
              <a:t>art</a:t>
            </a:r>
            <a:r>
              <a:rPr lang="pt-PT" altLang="pt-PT" sz="2000" dirty="0">
                <a:latin typeface="Arial" panose="020B0604020202020204" pitchFamily="34" charset="0"/>
                <a:cs typeface="Arial" panose="020B0604020202020204" pitchFamily="34" charset="0"/>
              </a:rPr>
              <a:t>. n.º 36). </a:t>
            </a:r>
          </a:p>
          <a:p>
            <a:pPr algn="just"/>
            <a:r>
              <a:rPr lang="pt-PT" altLang="pt-PT" sz="2000" u="sng" dirty="0">
                <a:latin typeface="Arial" panose="020B0604020202020204" pitchFamily="34" charset="0"/>
                <a:cs typeface="Arial" panose="020B0604020202020204" pitchFamily="34" charset="0"/>
              </a:rPr>
              <a:t>O sector empresarial do Estado é constituído por um conjunto de unidades produtivas e </a:t>
            </a:r>
            <a:r>
              <a:rPr lang="pt-PT" altLang="pt-PT" sz="2000" u="sng" dirty="0" err="1">
                <a:latin typeface="Arial" panose="020B0604020202020204" pitchFamily="34" charset="0"/>
                <a:cs typeface="Arial" panose="020B0604020202020204" pitchFamily="34" charset="0"/>
              </a:rPr>
              <a:t>e</a:t>
            </a:r>
            <a:r>
              <a:rPr lang="pt-PT" altLang="pt-PT" sz="2000" u="sng" dirty="0">
                <a:latin typeface="Arial" panose="020B0604020202020204" pitchFamily="34" charset="0"/>
                <a:cs typeface="Arial" panose="020B0604020202020204" pitchFamily="34" charset="0"/>
              </a:rPr>
              <a:t> comerciais do Estado, organizadas e geridas de forma empresarial, integrando as empresas públicas e as empresas exclusiva ou maioritariamente participadas pelo Estado </a:t>
            </a:r>
            <a:r>
              <a:rPr lang="pt-PT" altLang="pt-PT" sz="2000" dirty="0">
                <a:latin typeface="Arial" panose="020B0604020202020204" pitchFamily="34" charset="0"/>
                <a:cs typeface="Arial" panose="020B0604020202020204" pitchFamily="34" charset="0"/>
              </a:rPr>
              <a:t>( </a:t>
            </a:r>
            <a:r>
              <a:rPr lang="pt-PT" altLang="pt-PT" sz="2000" dirty="0" err="1">
                <a:latin typeface="Arial" panose="020B0604020202020204" pitchFamily="34" charset="0"/>
                <a:cs typeface="Arial" panose="020B0604020202020204" pitchFamily="34" charset="0"/>
              </a:rPr>
              <a:t>art</a:t>
            </a:r>
            <a:r>
              <a:rPr lang="pt-PT" altLang="pt-PT" sz="2000" dirty="0">
                <a:latin typeface="Arial" panose="020B0604020202020204" pitchFamily="34" charset="0"/>
                <a:cs typeface="Arial" panose="020B0604020202020204" pitchFamily="34" charset="0"/>
              </a:rPr>
              <a:t>. n.º2). Não se deve confundir com o que se denomina “ </a:t>
            </a:r>
            <a:r>
              <a:rPr lang="pt-PT" altLang="pt-PT" sz="2000" i="1" dirty="0">
                <a:latin typeface="Arial" panose="020B0604020202020204" pitchFamily="34" charset="0"/>
                <a:cs typeface="Arial" panose="020B0604020202020204" pitchFamily="34" charset="0"/>
              </a:rPr>
              <a:t>Companhia</a:t>
            </a:r>
            <a:r>
              <a:rPr lang="pt-PT" altLang="pt-PT" sz="2000" dirty="0">
                <a:latin typeface="Arial" panose="020B0604020202020204" pitchFamily="34" charset="0"/>
                <a:cs typeface="Arial" panose="020B0604020202020204" pitchFamily="34" charset="0"/>
              </a:rPr>
              <a:t> Aberta ” no jargão anglo-saxão , que corresponde a sociedades de capital aberto.</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As empresas públicas diferem das privadas por pertencerem ao Estado (enquanto estas últimas residem nas mãos de terceiros), e </a:t>
            </a:r>
            <a:r>
              <a:rPr lang="pt-PT" altLang="pt-PT" sz="2000" b="1" dirty="0">
                <a:latin typeface="Arial" panose="020B0604020202020204" pitchFamily="34" charset="0"/>
                <a:cs typeface="Arial" panose="020B0604020202020204" pitchFamily="34" charset="0"/>
              </a:rPr>
              <a:t>normalmente fazem parte do </a:t>
            </a:r>
            <a:r>
              <a:rPr lang="pt-PT" altLang="pt-PT" sz="2000" b="1" dirty="0" err="1">
                <a:latin typeface="Arial" panose="020B0604020202020204" pitchFamily="34" charset="0"/>
                <a:cs typeface="Arial" panose="020B0604020202020204" pitchFamily="34" charset="0"/>
              </a:rPr>
              <a:t>patrimônio</a:t>
            </a:r>
            <a:r>
              <a:rPr lang="pt-PT" altLang="pt-PT" sz="2000" b="1" dirty="0">
                <a:latin typeface="Arial" panose="020B0604020202020204" pitchFamily="34" charset="0"/>
                <a:cs typeface="Arial" panose="020B0604020202020204" pitchFamily="34" charset="0"/>
              </a:rPr>
              <a:t> público</a:t>
            </a:r>
            <a:r>
              <a:rPr lang="pt-PT" altLang="pt-PT" sz="2000" dirty="0">
                <a:latin typeface="Arial" panose="020B0604020202020204" pitchFamily="34" charset="0"/>
                <a:cs typeface="Arial" panose="020B0604020202020204" pitchFamily="34" charset="0"/>
              </a:rPr>
              <a:t> , ou seja, do </a:t>
            </a:r>
            <a:r>
              <a:rPr lang="pt-PT" altLang="pt-PT" sz="2000" dirty="0" err="1">
                <a:latin typeface="Arial" panose="020B0604020202020204" pitchFamily="34" charset="0"/>
                <a:cs typeface="Arial" panose="020B0604020202020204" pitchFamily="34" charset="0"/>
              </a:rPr>
              <a:t>patrimônio</a:t>
            </a:r>
            <a:r>
              <a:rPr lang="pt-PT" altLang="pt-PT" sz="2000" dirty="0">
                <a:latin typeface="Arial" panose="020B0604020202020204" pitchFamily="34" charset="0"/>
                <a:cs typeface="Arial" panose="020B0604020202020204" pitchFamily="34" charset="0"/>
              </a:rPr>
              <a:t> de uma nação que o Estado administra em nome de todos.</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u="sng" dirty="0">
                <a:latin typeface="Arial" panose="020B0604020202020204" pitchFamily="34" charset="0"/>
                <a:cs typeface="Arial" panose="020B0604020202020204" pitchFamily="34" charset="0"/>
              </a:rPr>
              <a:t>Ao mesmo tempo, isso permite que muitas empresas públicas busquem objectivos estratégicos e estruturantes sendo por isso diferentes dos privados e, geralmente, sejam menos focadas no lucro e no desempenho </a:t>
            </a:r>
            <a:r>
              <a:rPr lang="pt-PT" altLang="pt-PT" sz="2000" u="sng" dirty="0" err="1">
                <a:latin typeface="Arial" panose="020B0604020202020204" pitchFamily="34" charset="0"/>
                <a:cs typeface="Arial" panose="020B0604020202020204" pitchFamily="34" charset="0"/>
              </a:rPr>
              <a:t>econômico</a:t>
            </a:r>
            <a:r>
              <a:rPr lang="pt-PT" altLang="pt-PT" sz="2000" u="sng" dirty="0">
                <a:latin typeface="Arial" panose="020B0604020202020204" pitchFamily="34" charset="0"/>
                <a:cs typeface="Arial" panose="020B0604020202020204" pitchFamily="34" charset="0"/>
              </a:rPr>
              <a:t>.</a:t>
            </a:r>
            <a:r>
              <a:rPr lang="pt-PT" altLang="pt-PT" sz="2000" dirty="0">
                <a:latin typeface="Arial" panose="020B0604020202020204" pitchFamily="34" charset="0"/>
                <a:cs typeface="Arial" panose="020B0604020202020204" pitchFamily="34" charset="0"/>
              </a:rPr>
              <a:t> Tudo depende das </a:t>
            </a:r>
            <a:r>
              <a:rPr lang="pt-PT" altLang="pt-PT" sz="2000" dirty="0" err="1">
                <a:latin typeface="Arial" panose="020B0604020202020204" pitchFamily="34" charset="0"/>
                <a:cs typeface="Arial" panose="020B0604020202020204" pitchFamily="34" charset="0"/>
              </a:rPr>
              <a:t>diretrizes</a:t>
            </a:r>
            <a:r>
              <a:rPr lang="pt-PT" altLang="pt-PT" sz="2000" dirty="0">
                <a:latin typeface="Arial" panose="020B0604020202020204" pitchFamily="34" charset="0"/>
                <a:cs typeface="Arial" panose="020B0604020202020204" pitchFamily="34" charset="0"/>
              </a:rPr>
              <a:t> da política </a:t>
            </a:r>
            <a:r>
              <a:rPr lang="pt-PT" altLang="pt-PT" sz="2000" dirty="0" err="1">
                <a:latin typeface="Arial" panose="020B0604020202020204" pitchFamily="34" charset="0"/>
                <a:cs typeface="Arial" panose="020B0604020202020204" pitchFamily="34" charset="0"/>
              </a:rPr>
              <a:t>econômica</a:t>
            </a:r>
            <a:r>
              <a:rPr lang="pt-PT" altLang="pt-PT" sz="2000" dirty="0">
                <a:latin typeface="Arial" panose="020B0604020202020204" pitchFamily="34" charset="0"/>
                <a:cs typeface="Arial" panose="020B0604020202020204" pitchFamily="34" charset="0"/>
              </a:rPr>
              <a:t> do governo.</a:t>
            </a:r>
          </a:p>
        </p:txBody>
      </p:sp>
      <p:sp>
        <p:nvSpPr>
          <p:cNvPr id="6" name="Footer Placeholder 4">
            <a:extLst>
              <a:ext uri="{FF2B5EF4-FFF2-40B4-BE49-F238E27FC236}">
                <a16:creationId xmlns:a16="http://schemas.microsoft.com/office/drawing/2014/main" xmlns="" id="{60078E0C-63B6-9166-C53A-CFF1FE0968B1}"/>
              </a:ext>
            </a:extLst>
          </p:cNvPr>
          <p:cNvSpPr>
            <a:spLocks noGrp="1"/>
          </p:cNvSpPr>
          <p:nvPr>
            <p:ph type="ftr" sz="quarter" idx="11"/>
          </p:nvPr>
        </p:nvSpPr>
        <p:spPr>
          <a:xfrm>
            <a:off x="392113" y="6492875"/>
            <a:ext cx="11218862" cy="365125"/>
          </a:xfrm>
        </p:spPr>
        <p:txBody>
          <a:bodyPr/>
          <a:lstStyle/>
          <a:p>
            <a:pPr>
              <a:defRPr/>
            </a:pPr>
            <a:r>
              <a:rPr lang="pt-PT" dirty="0">
                <a:solidFill>
                  <a:schemeClr val="accent1">
                    <a:lumMod val="50000"/>
                  </a:schemeClr>
                </a:solidFill>
              </a:rPr>
              <a:t>Licenciatura em contabilidade e auditoria                                                                                        2023                                                                                                                          Docente: Asula Manjichi</a:t>
            </a:r>
          </a:p>
        </p:txBody>
      </p:sp>
    </p:spTree>
    <p:extLst>
      <p:ext uri="{BB962C8B-B14F-4D97-AF65-F5344CB8AC3E}">
        <p14:creationId xmlns:p14="http://schemas.microsoft.com/office/powerpoint/2010/main" val="60868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3">
            <a:extLst>
              <a:ext uri="{FF2B5EF4-FFF2-40B4-BE49-F238E27FC236}">
                <a16:creationId xmlns:a16="http://schemas.microsoft.com/office/drawing/2014/main" xmlns="" id="{779490ED-D856-6D94-B789-23D7949C83A4}"/>
              </a:ext>
            </a:extLst>
          </p:cNvPr>
          <p:cNvSpPr txBox="1">
            <a:spLocks noChangeArrowheads="1"/>
          </p:cNvSpPr>
          <p:nvPr/>
        </p:nvSpPr>
        <p:spPr bwMode="auto">
          <a:xfrm>
            <a:off x="342034" y="374468"/>
            <a:ext cx="11328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u="sng" dirty="0">
                <a:solidFill>
                  <a:schemeClr val="accent1"/>
                </a:solidFill>
                <a:latin typeface="Arial" panose="020B0604020202020204" pitchFamily="34" charset="0"/>
                <a:cs typeface="Arial" panose="020B0604020202020204" pitchFamily="34" charset="0"/>
              </a:rPr>
              <a:t>Forma jurídica de Empresas públicas</a:t>
            </a:r>
          </a:p>
          <a:p>
            <a:pPr algn="just"/>
            <a:endParaRPr lang="pt-PT" altLang="pt-PT" sz="2000" dirty="0">
              <a:latin typeface="Arial" panose="020B0604020202020204" pitchFamily="34" charset="0"/>
              <a:cs typeface="Arial" panose="020B0604020202020204" pitchFamily="34" charset="0"/>
            </a:endParaRPr>
          </a:p>
        </p:txBody>
      </p:sp>
      <p:pic>
        <p:nvPicPr>
          <p:cNvPr id="2" name="Picture 3" descr="Logo, company name&#10;&#10;Description automatically generated">
            <a:extLst>
              <a:ext uri="{FF2B5EF4-FFF2-40B4-BE49-F238E27FC236}">
                <a16:creationId xmlns:a16="http://schemas.microsoft.com/office/drawing/2014/main" xmlns="" id="{7A8E0276-DB9A-9420-1345-3E92AD04C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982" y="1196813"/>
            <a:ext cx="6547427" cy="525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extBox 3">
            <a:extLst>
              <a:ext uri="{FF2B5EF4-FFF2-40B4-BE49-F238E27FC236}">
                <a16:creationId xmlns:a16="http://schemas.microsoft.com/office/drawing/2014/main" xmlns="" id="{79D77E55-874F-4E7E-D1B1-DA0C173D8C00}"/>
              </a:ext>
            </a:extLst>
          </p:cNvPr>
          <p:cNvSpPr txBox="1">
            <a:spLocks noChangeArrowheads="1"/>
          </p:cNvSpPr>
          <p:nvPr/>
        </p:nvSpPr>
        <p:spPr bwMode="auto">
          <a:xfrm>
            <a:off x="423366" y="1439515"/>
            <a:ext cx="4572865"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1900" b="1" dirty="0">
                <a:latin typeface="Arial" panose="020B0604020202020204" pitchFamily="34" charset="0"/>
                <a:cs typeface="Arial" panose="020B0604020202020204" pitchFamily="34" charset="0"/>
              </a:rPr>
              <a:t>As empresas públicas adoptam denominações que reflictam o objecto da sua actividade</a:t>
            </a:r>
            <a:r>
              <a:rPr lang="pt-PT" altLang="pt-PT" sz="1900" dirty="0">
                <a:latin typeface="Arial" panose="020B0604020202020204" pitchFamily="34" charset="0"/>
                <a:cs typeface="Arial" panose="020B0604020202020204" pitchFamily="34" charset="0"/>
              </a:rPr>
              <a:t>, seguida das palavras Empresa Publica ou das iniciais E.P.</a:t>
            </a:r>
          </a:p>
          <a:p>
            <a:pPr algn="just"/>
            <a:endParaRPr lang="pt-PT" altLang="pt-PT" sz="1900" dirty="0">
              <a:latin typeface="Arial" panose="020B0604020202020204" pitchFamily="34" charset="0"/>
              <a:cs typeface="Arial" panose="020B0604020202020204" pitchFamily="34" charset="0"/>
            </a:endParaRPr>
          </a:p>
          <a:p>
            <a:pPr algn="just"/>
            <a:endParaRPr lang="pt-PT" altLang="pt-PT" sz="1900" dirty="0">
              <a:latin typeface="Arial" panose="020B0604020202020204" pitchFamily="34" charset="0"/>
              <a:cs typeface="Arial" panose="020B0604020202020204" pitchFamily="34" charset="0"/>
            </a:endParaRPr>
          </a:p>
          <a:p>
            <a:pPr algn="just"/>
            <a:endParaRPr lang="pt-PT" altLang="pt-PT" sz="1900" dirty="0">
              <a:latin typeface="Arial" panose="020B0604020202020204" pitchFamily="34" charset="0"/>
              <a:cs typeface="Arial" panose="020B0604020202020204" pitchFamily="34" charset="0"/>
            </a:endParaRPr>
          </a:p>
          <a:p>
            <a:pPr algn="just"/>
            <a:r>
              <a:rPr lang="pt-PT" altLang="pt-PT" sz="1900" b="1" u="sng" dirty="0">
                <a:latin typeface="Arial" panose="020B0604020202020204" pitchFamily="34" charset="0"/>
                <a:cs typeface="Arial" panose="020B0604020202020204" pitchFamily="34" charset="0"/>
              </a:rPr>
              <a:t>As empresas públicas podem surgir de forma espontânea, fundadas pelo próprio </a:t>
            </a:r>
            <a:r>
              <a:rPr lang="pt-PT" altLang="pt-PT" sz="1900" b="1" u="sng" dirty="0" err="1">
                <a:latin typeface="Arial" panose="020B0604020202020204" pitchFamily="34" charset="0"/>
                <a:cs typeface="Arial" panose="020B0604020202020204" pitchFamily="34" charset="0"/>
              </a:rPr>
              <a:t>setor</a:t>
            </a:r>
            <a:r>
              <a:rPr lang="pt-PT" altLang="pt-PT" sz="1900" b="1" u="sng" dirty="0">
                <a:latin typeface="Arial" panose="020B0604020202020204" pitchFamily="34" charset="0"/>
                <a:cs typeface="Arial" panose="020B0604020202020204" pitchFamily="34" charset="0"/>
              </a:rPr>
              <a:t> público</a:t>
            </a:r>
            <a:r>
              <a:rPr lang="pt-PT" altLang="pt-PT" sz="1900" dirty="0">
                <a:latin typeface="Arial" panose="020B0604020202020204" pitchFamily="34" charset="0"/>
                <a:cs typeface="Arial" panose="020B0604020202020204" pitchFamily="34" charset="0"/>
              </a:rPr>
              <a:t>, ou como resultado de processos de nacionalização ou expropriação de empresas privadas pelo Estado. O processo oposto, de colocar uma empresa pública em mãos privadas, é conhecido como privatização.</a:t>
            </a:r>
            <a:endParaRPr lang="pt-PT" altLang="pt-PT" sz="1900" dirty="0">
              <a:solidFill>
                <a:srgbClr val="222222"/>
              </a:solidFill>
              <a:latin typeface="-apple-system"/>
            </a:endParaRPr>
          </a:p>
        </p:txBody>
      </p:sp>
    </p:spTree>
    <p:extLst>
      <p:ext uri="{BB962C8B-B14F-4D97-AF65-F5344CB8AC3E}">
        <p14:creationId xmlns:p14="http://schemas.microsoft.com/office/powerpoint/2010/main" val="247190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Box 3">
            <a:extLst>
              <a:ext uri="{FF2B5EF4-FFF2-40B4-BE49-F238E27FC236}">
                <a16:creationId xmlns:a16="http://schemas.microsoft.com/office/drawing/2014/main" xmlns="" id="{37576B4C-D3B8-F08D-3072-DE8D35847388}"/>
              </a:ext>
            </a:extLst>
          </p:cNvPr>
          <p:cNvSpPr txBox="1">
            <a:spLocks noChangeArrowheads="1"/>
          </p:cNvSpPr>
          <p:nvPr/>
        </p:nvSpPr>
        <p:spPr bwMode="auto">
          <a:xfrm>
            <a:off x="342034" y="245629"/>
            <a:ext cx="1125537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u="sng" dirty="0">
                <a:solidFill>
                  <a:schemeClr val="accent1"/>
                </a:solidFill>
                <a:latin typeface="Arial" panose="020B0604020202020204" pitchFamily="34" charset="0"/>
                <a:cs typeface="Arial" panose="020B0604020202020204" pitchFamily="34" charset="0"/>
              </a:rPr>
              <a:t>Características de empresas públicas</a:t>
            </a:r>
          </a:p>
          <a:p>
            <a:pPr algn="just"/>
            <a:endParaRPr lang="pt-PT" altLang="pt-PT" sz="2200" b="1" u="sng" dirty="0">
              <a:solidFill>
                <a:srgbClr val="222222"/>
              </a:solidFill>
              <a:latin typeface="Arial" panose="020B0604020202020204" pitchFamily="34" charset="0"/>
              <a:cs typeface="Arial" panose="020B0604020202020204" pitchFamily="34" charset="0"/>
            </a:endParaRPr>
          </a:p>
          <a:p>
            <a:pPr algn="just"/>
            <a:r>
              <a:rPr lang="pt-PT" altLang="pt-PT" sz="2000" dirty="0">
                <a:solidFill>
                  <a:srgbClr val="222222"/>
                </a:solidFill>
                <a:latin typeface="Arial" panose="020B0604020202020204" pitchFamily="34" charset="0"/>
                <a:cs typeface="Arial" panose="020B0604020202020204" pitchFamily="34" charset="0"/>
              </a:rPr>
              <a:t>As empresas públicas são caracterizadas pelo seguinte:</a:t>
            </a:r>
          </a:p>
          <a:p>
            <a:pPr algn="just">
              <a:buFont typeface="Arial" panose="020B0604020202020204" pitchFamily="34" charset="0"/>
              <a:buChar char="•"/>
            </a:pPr>
            <a:r>
              <a:rPr lang="pt-PT" altLang="pt-PT" sz="2000" dirty="0">
                <a:latin typeface="Arial" panose="020B0604020202020204" pitchFamily="34" charset="0"/>
                <a:cs typeface="Arial" panose="020B0604020202020204" pitchFamily="34" charset="0"/>
              </a:rPr>
              <a:t>Em uma empresa pública, todas ou a </a:t>
            </a:r>
            <a:r>
              <a:rPr lang="pt-PT" altLang="pt-PT" sz="2000" b="1" dirty="0">
                <a:latin typeface="Arial" panose="020B0604020202020204" pitchFamily="34" charset="0"/>
                <a:cs typeface="Arial" panose="020B0604020202020204" pitchFamily="34" charset="0"/>
              </a:rPr>
              <a:t>maioria (50% ou mais) das ações pertencem ao </a:t>
            </a:r>
            <a:r>
              <a:rPr lang="pt-PT" altLang="pt-PT" sz="2000" b="1" dirty="0" smtClean="0">
                <a:latin typeface="Arial" panose="020B0604020202020204" pitchFamily="34" charset="0"/>
                <a:cs typeface="Arial" panose="020B0604020202020204" pitchFamily="34" charset="0"/>
              </a:rPr>
              <a:t>Estado</a:t>
            </a:r>
            <a:r>
              <a:rPr lang="pt-PT" altLang="pt-PT" sz="2000" dirty="0">
                <a:latin typeface="Arial" panose="020B0604020202020204" pitchFamily="34" charset="0"/>
                <a:cs typeface="Arial" panose="020B0604020202020204" pitchFamily="34" charset="0"/>
              </a:rPr>
              <a:t> .</a:t>
            </a:r>
          </a:p>
          <a:p>
            <a:pPr algn="just">
              <a:buFont typeface="Arial" panose="020B0604020202020204" pitchFamily="34" charset="0"/>
              <a:buChar cha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dirty="0">
                <a:latin typeface="Arial" panose="020B0604020202020204" pitchFamily="34" charset="0"/>
                <a:cs typeface="Arial" panose="020B0604020202020204" pitchFamily="34" charset="0"/>
              </a:rPr>
              <a:t>São financiados por uma </a:t>
            </a:r>
            <a:r>
              <a:rPr lang="pt-PT" altLang="pt-PT" sz="2000" b="1" dirty="0">
                <a:latin typeface="Arial" panose="020B0604020202020204" pitchFamily="34" charset="0"/>
                <a:cs typeface="Arial" panose="020B0604020202020204" pitchFamily="34" charset="0"/>
              </a:rPr>
              <a:t>combinação de fundos próprios (rentabilidade) e ajudas ou prestações governamentais</a:t>
            </a:r>
            <a:r>
              <a:rPr lang="pt-PT" altLang="pt-PT" sz="2000" dirty="0">
                <a:latin typeface="Arial" panose="020B0604020202020204" pitchFamily="34" charset="0"/>
                <a:cs typeface="Arial" panose="020B0604020202020204" pitchFamily="34" charset="0"/>
              </a:rPr>
              <a:t> concedidas pelo Estado. Em muitas ocasiões, isso permite que operem sem se preocupar muito em acumular capital.</a:t>
            </a:r>
          </a:p>
          <a:p>
            <a:pPr algn="just">
              <a:buFont typeface="Arial" panose="020B0604020202020204" pitchFamily="34" charset="0"/>
              <a:buChar cha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dirty="0">
                <a:latin typeface="Arial" panose="020B0604020202020204" pitchFamily="34" charset="0"/>
                <a:cs typeface="Arial" panose="020B0604020202020204" pitchFamily="34" charset="0"/>
              </a:rPr>
              <a:t>Geralmente </a:t>
            </a:r>
            <a:r>
              <a:rPr lang="pt-PT" altLang="pt-PT" sz="2000" b="1" dirty="0">
                <a:latin typeface="Arial" panose="020B0604020202020204" pitchFamily="34" charset="0"/>
                <a:cs typeface="Arial" panose="020B0604020202020204" pitchFamily="34" charset="0"/>
              </a:rPr>
              <a:t>se dedicam a fins considerados fundamentais</a:t>
            </a:r>
            <a:r>
              <a:rPr lang="pt-PT" altLang="pt-PT" sz="2000" dirty="0">
                <a:latin typeface="Arial" panose="020B0604020202020204" pitchFamily="34" charset="0"/>
                <a:cs typeface="Arial" panose="020B0604020202020204" pitchFamily="34" charset="0"/>
              </a:rPr>
              <a:t> ou elementares, como serviços básicos ( electricidade, vias de comunicação-CFM, Correios, RM, TVM- e </a:t>
            </a:r>
            <a:r>
              <a:rPr lang="pt-PT" altLang="pt-PT" sz="2000" dirty="0" err="1">
                <a:latin typeface="Arial" panose="020B0604020202020204" pitchFamily="34" charset="0"/>
                <a:cs typeface="Arial" panose="020B0604020202020204" pitchFamily="34" charset="0"/>
              </a:rPr>
              <a:t>etc</a:t>
            </a:r>
            <a:r>
              <a:rPr lang="pt-PT" altLang="pt-PT" sz="2000" dirty="0">
                <a:latin typeface="Arial" panose="020B0604020202020204" pitchFamily="34" charset="0"/>
                <a:cs typeface="Arial" panose="020B0604020202020204" pitchFamily="34" charset="0"/>
              </a:rPr>
              <a:t>), </a:t>
            </a:r>
            <a:r>
              <a:rPr lang="pt-PT" altLang="pt-PT" sz="2000" b="1" dirty="0">
                <a:latin typeface="Arial" panose="020B0604020202020204" pitchFamily="34" charset="0"/>
                <a:cs typeface="Arial" panose="020B0604020202020204" pitchFamily="34" charset="0"/>
              </a:rPr>
              <a:t>ou à exploração de recursos essenciais da economia nacional</a:t>
            </a:r>
            <a:r>
              <a:rPr lang="pt-PT" altLang="pt-PT" sz="2000" dirty="0">
                <a:latin typeface="Arial" panose="020B0604020202020204" pitchFamily="34" charset="0"/>
                <a:cs typeface="Arial" panose="020B0604020202020204" pitchFamily="34" charset="0"/>
              </a:rPr>
              <a:t> (como o petróleo e gás). Às vezes, a empresa pública pode contar com o monopólio do sector, graças à </a:t>
            </a:r>
            <a:r>
              <a:rPr lang="pt-PT" altLang="pt-PT" sz="2000" dirty="0" err="1">
                <a:latin typeface="Arial" panose="020B0604020202020204" pitchFamily="34" charset="0"/>
                <a:cs typeface="Arial" panose="020B0604020202020204" pitchFamily="34" charset="0"/>
              </a:rPr>
              <a:t>proteção</a:t>
            </a:r>
            <a:r>
              <a:rPr lang="pt-PT" altLang="pt-PT" sz="2000" dirty="0">
                <a:latin typeface="Arial" panose="020B0604020202020204" pitchFamily="34" charset="0"/>
                <a:cs typeface="Arial" panose="020B0604020202020204" pitchFamily="34" charset="0"/>
              </a:rPr>
              <a:t> do Estado (EDM).</a:t>
            </a:r>
          </a:p>
          <a:p>
            <a:pPr algn="just">
              <a:buFont typeface="Arial" panose="020B0604020202020204" pitchFamily="34" charset="0"/>
              <a:buChar cha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b="1" dirty="0">
                <a:latin typeface="Arial" panose="020B0604020202020204" pitchFamily="34" charset="0"/>
                <a:cs typeface="Arial" panose="020B0604020202020204" pitchFamily="34" charset="0"/>
              </a:rPr>
              <a:t>Muitos deles tendem a operar sem fins lucrativos</a:t>
            </a:r>
            <a:r>
              <a:rPr lang="pt-PT" altLang="pt-PT" sz="2000" dirty="0">
                <a:latin typeface="Arial" panose="020B0604020202020204" pitchFamily="34" charset="0"/>
                <a:cs typeface="Arial" panose="020B0604020202020204" pitchFamily="34" charset="0"/>
              </a:rPr>
              <a:t>, oferecendo taxas de solidariedade ao seu público, sem necessariamente significar operar com prejuízo</a:t>
            </a:r>
            <a:r>
              <a:rPr lang="pt-PT" altLang="pt-PT" sz="2200" dirty="0">
                <a:latin typeface="Arial" panose="020B0604020202020204" pitchFamily="34" charset="0"/>
                <a:cs typeface="Arial" panose="020B0604020202020204" pitchFamily="34" charset="0"/>
              </a:rPr>
              <a:t>.</a:t>
            </a:r>
            <a:endParaRPr lang="pt-PT" altLang="pt-PT" dirty="0">
              <a:solidFill>
                <a:srgbClr val="222222"/>
              </a:solidFill>
              <a:latin typeface="-apple-system"/>
            </a:endParaRPr>
          </a:p>
        </p:txBody>
      </p:sp>
    </p:spTree>
    <p:extLst>
      <p:ext uri="{BB962C8B-B14F-4D97-AF65-F5344CB8AC3E}">
        <p14:creationId xmlns:p14="http://schemas.microsoft.com/office/powerpoint/2010/main" val="355193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88ED2D-D4E5-FC91-7476-72239CE70B6B}"/>
              </a:ext>
            </a:extLst>
          </p:cNvPr>
          <p:cNvSpPr>
            <a:spLocks noGrp="1"/>
          </p:cNvSpPr>
          <p:nvPr>
            <p:ph idx="1"/>
          </p:nvPr>
        </p:nvSpPr>
        <p:spPr>
          <a:xfrm>
            <a:off x="838200" y="921615"/>
            <a:ext cx="10515600" cy="4351338"/>
          </a:xfrm>
        </p:spPr>
        <p:txBody>
          <a:bodyPr>
            <a:normAutofit fontScale="70000" lnSpcReduction="20000"/>
          </a:bodyPr>
          <a:lstStyle/>
          <a:p>
            <a:pPr marL="0" indent="0">
              <a:buNone/>
              <a:defRPr/>
            </a:pPr>
            <a:r>
              <a:rPr lang="pt-PT" sz="2800" b="1" u="sng" dirty="0">
                <a:solidFill>
                  <a:schemeClr val="accent1"/>
                </a:solidFill>
              </a:rPr>
              <a:t>Apresentação dos estudantes e docente</a:t>
            </a:r>
          </a:p>
          <a:p>
            <a:pPr>
              <a:defRPr/>
            </a:pPr>
            <a:endParaRPr lang="pt-PT" sz="2800" b="1" u="sng" dirty="0"/>
          </a:p>
          <a:p>
            <a:pPr marL="0" indent="0">
              <a:buNone/>
              <a:defRPr/>
            </a:pPr>
            <a:r>
              <a:rPr lang="pt-PT" sz="2800" b="1" u="sng" dirty="0">
                <a:solidFill>
                  <a:schemeClr val="accent1"/>
                </a:solidFill>
              </a:rPr>
              <a:t>Docente:</a:t>
            </a:r>
          </a:p>
          <a:p>
            <a:pPr>
              <a:defRPr/>
            </a:pPr>
            <a:r>
              <a:rPr lang="pt-PT" sz="2800" dirty="0" smtClean="0"/>
              <a:t>Nome: </a:t>
            </a:r>
            <a:r>
              <a:rPr lang="pt-PT" sz="2800" b="1" dirty="0" err="1" smtClean="0">
                <a:latin typeface="Garamond" panose="02020404030301010803" pitchFamily="18" charset="0"/>
              </a:rPr>
              <a:t>Juma</a:t>
            </a:r>
            <a:r>
              <a:rPr lang="pt-PT" sz="2800" b="1" dirty="0" smtClean="0">
                <a:latin typeface="Garamond" panose="02020404030301010803" pitchFamily="18" charset="0"/>
              </a:rPr>
              <a:t> </a:t>
            </a:r>
            <a:r>
              <a:rPr lang="pt-PT" sz="2800" b="1" dirty="0" err="1" smtClean="0">
                <a:latin typeface="Garamond" panose="02020404030301010803" pitchFamily="18" charset="0"/>
              </a:rPr>
              <a:t>Mussa</a:t>
            </a:r>
            <a:r>
              <a:rPr lang="pt-PT" sz="2800" b="1" dirty="0" smtClean="0">
                <a:latin typeface="Garamond" panose="02020404030301010803" pitchFamily="18" charset="0"/>
              </a:rPr>
              <a:t> </a:t>
            </a:r>
            <a:endParaRPr lang="pt-PT" sz="2800" b="1" dirty="0">
              <a:latin typeface="Garamond" panose="02020404030301010803" pitchFamily="18" charset="0"/>
            </a:endParaRPr>
          </a:p>
          <a:p>
            <a:pPr>
              <a:defRPr/>
            </a:pPr>
            <a:r>
              <a:rPr lang="pt-PT" sz="2800" dirty="0"/>
              <a:t>Contactos:</a:t>
            </a:r>
          </a:p>
          <a:p>
            <a:pPr>
              <a:defRPr/>
            </a:pPr>
            <a:r>
              <a:rPr lang="pt-PT" sz="2800" dirty="0"/>
              <a:t>Email:</a:t>
            </a:r>
            <a:endParaRPr lang="pt-PT" sz="2800" dirty="0">
              <a:solidFill>
                <a:schemeClr val="accent1">
                  <a:lumMod val="50000"/>
                </a:schemeClr>
              </a:solidFill>
            </a:endParaRPr>
          </a:p>
          <a:p>
            <a:pPr>
              <a:defRPr/>
            </a:pPr>
            <a:endParaRPr lang="pt-PT" sz="2800" dirty="0"/>
          </a:p>
          <a:p>
            <a:pPr>
              <a:defRPr/>
            </a:pPr>
            <a:endParaRPr lang="pt-PT" sz="2800" dirty="0"/>
          </a:p>
          <a:p>
            <a:pPr marL="0" indent="0">
              <a:buNone/>
              <a:defRPr/>
            </a:pPr>
            <a:r>
              <a:rPr lang="pt-PT" sz="2800" b="1" u="sng" dirty="0">
                <a:solidFill>
                  <a:schemeClr val="accent1"/>
                </a:solidFill>
              </a:rPr>
              <a:t>Estudantes:</a:t>
            </a:r>
          </a:p>
          <a:p>
            <a:pPr marL="342900" indent="-342900">
              <a:buFont typeface="Arial" panose="020B0604020202020204" pitchFamily="34" charset="0"/>
              <a:buChar char="•"/>
              <a:defRPr/>
            </a:pPr>
            <a:r>
              <a:rPr lang="pt-PT" sz="2800" dirty="0"/>
              <a:t>Nome</a:t>
            </a:r>
          </a:p>
          <a:p>
            <a:pPr marL="342900" indent="-342900">
              <a:buFont typeface="Arial" panose="020B0604020202020204" pitchFamily="34" charset="0"/>
              <a:buChar char="•"/>
              <a:defRPr/>
            </a:pPr>
            <a:r>
              <a:rPr lang="pt-PT" sz="2800" dirty="0"/>
              <a:t>Objectivo de carreira</a:t>
            </a:r>
          </a:p>
          <a:p>
            <a:pPr marL="342900" indent="-342900">
              <a:buFont typeface="Arial" panose="020B0604020202020204" pitchFamily="34" charset="0"/>
              <a:buChar char="•"/>
              <a:defRPr/>
            </a:pPr>
            <a:r>
              <a:rPr lang="pt-PT" sz="2800" dirty="0"/>
              <a:t>Expectativas da cadeira para a carreira escolhida e o que espera aprender ao longo do semestre</a:t>
            </a:r>
          </a:p>
          <a:p>
            <a:endParaRPr lang="pt-PT" dirty="0"/>
          </a:p>
        </p:txBody>
      </p:sp>
    </p:spTree>
    <p:extLst>
      <p:ext uri="{BB962C8B-B14F-4D97-AF65-F5344CB8AC3E}">
        <p14:creationId xmlns:p14="http://schemas.microsoft.com/office/powerpoint/2010/main" val="117149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extBox 3">
            <a:extLst>
              <a:ext uri="{FF2B5EF4-FFF2-40B4-BE49-F238E27FC236}">
                <a16:creationId xmlns:a16="http://schemas.microsoft.com/office/drawing/2014/main" xmlns="" id="{1E70DFEC-06D6-EA55-C507-49386CDC3394}"/>
              </a:ext>
            </a:extLst>
          </p:cNvPr>
          <p:cNvSpPr txBox="1">
            <a:spLocks noChangeArrowheads="1"/>
          </p:cNvSpPr>
          <p:nvPr/>
        </p:nvSpPr>
        <p:spPr bwMode="auto">
          <a:xfrm>
            <a:off x="466725" y="536575"/>
            <a:ext cx="11255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buFont typeface="Arial" panose="020B0604020202020204" pitchFamily="34" charset="0"/>
              <a:buChar char="•"/>
            </a:pPr>
            <a:r>
              <a:rPr lang="pt-PT" altLang="pt-PT" sz="2000" b="1" dirty="0">
                <a:latin typeface="Arial" panose="020B0604020202020204" pitchFamily="34" charset="0"/>
                <a:cs typeface="Arial" panose="020B0604020202020204" pitchFamily="34" charset="0"/>
              </a:rPr>
              <a:t>Personalidade e capacidade jurídica</a:t>
            </a:r>
            <a:r>
              <a:rPr lang="pt-PT" altLang="pt-PT" sz="2000" dirty="0">
                <a:latin typeface="Arial" panose="020B0604020202020204" pitchFamily="34" charset="0"/>
                <a:cs typeface="Arial" panose="020B0604020202020204" pitchFamily="34" charset="0"/>
              </a:rPr>
              <a:t>. As empresas que integram o sector empresarial do Estado, são dotadas de personalidade e capacidade jurídicas com autonomia administrativa financeira e patrimonial.</a:t>
            </a:r>
          </a:p>
          <a:p>
            <a:pPr algn="just">
              <a:buFont typeface="Arial" panose="020B0604020202020204" pitchFamily="34" charset="0"/>
              <a:buChar cha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000" b="1" dirty="0">
                <a:latin typeface="Arial" panose="020B0604020202020204" pitchFamily="34" charset="0"/>
                <a:cs typeface="Arial" panose="020B0604020202020204" pitchFamily="34" charset="0"/>
              </a:rPr>
              <a:t>Direito aplicável</a:t>
            </a:r>
            <a:r>
              <a:rPr lang="pt-PT" altLang="pt-PT" sz="2000" dirty="0">
                <a:latin typeface="Arial" panose="020B0604020202020204" pitchFamily="34" charset="0"/>
                <a:cs typeface="Arial" panose="020B0604020202020204" pitchFamily="34" charset="0"/>
              </a:rPr>
              <a:t>. O sector empresarial do Estado rege-se pelo Direito privado, </a:t>
            </a:r>
            <a:r>
              <a:rPr lang="pt-PT" altLang="pt-PT" sz="2000" dirty="0" err="1">
                <a:latin typeface="Arial" panose="020B0604020202020204" pitchFamily="34" charset="0"/>
                <a:cs typeface="Arial" panose="020B0604020202020204" pitchFamily="34" charset="0"/>
              </a:rPr>
              <a:t>pelas</a:t>
            </a:r>
            <a:r>
              <a:rPr lang="pt-PT" altLang="pt-PT" sz="2000" dirty="0">
                <a:latin typeface="Arial" panose="020B0604020202020204" pitchFamily="34" charset="0"/>
                <a:cs typeface="Arial" panose="020B0604020202020204" pitchFamily="34" charset="0"/>
              </a:rPr>
              <a:t> normas da presente Lei, pelos diplomas legais de criação, de constituição e demais legislação aplicável.</a:t>
            </a:r>
          </a:p>
        </p:txBody>
      </p:sp>
    </p:spTree>
    <p:extLst>
      <p:ext uri="{BB962C8B-B14F-4D97-AF65-F5344CB8AC3E}">
        <p14:creationId xmlns:p14="http://schemas.microsoft.com/office/powerpoint/2010/main" val="52216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Box 3">
            <a:extLst>
              <a:ext uri="{FF2B5EF4-FFF2-40B4-BE49-F238E27FC236}">
                <a16:creationId xmlns:a16="http://schemas.microsoft.com/office/drawing/2014/main" xmlns="" id="{07E9CA8B-B22E-E5B9-5D06-5A26846789FE}"/>
              </a:ext>
            </a:extLst>
          </p:cNvPr>
          <p:cNvSpPr txBox="1">
            <a:spLocks noChangeArrowheads="1"/>
          </p:cNvSpPr>
          <p:nvPr/>
        </p:nvSpPr>
        <p:spPr bwMode="auto">
          <a:xfrm>
            <a:off x="352425" y="214457"/>
            <a:ext cx="11255375" cy="5386090"/>
          </a:xfrm>
          <a:prstGeom prst="rect">
            <a:avLst/>
          </a:prstGeom>
          <a:no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defRPr/>
            </a:pPr>
            <a:r>
              <a:rPr lang="pt-PT" altLang="pt-PT" sz="2200" b="1" u="sng" dirty="0">
                <a:solidFill>
                  <a:schemeClr val="accent1"/>
                </a:solidFill>
                <a:latin typeface="Arial" panose="020B0604020202020204" pitchFamily="34" charset="0"/>
                <a:cs typeface="Arial" panose="020B0604020202020204" pitchFamily="34" charset="0"/>
              </a:rPr>
              <a:t>Objectivos da empresa pública</a:t>
            </a:r>
          </a:p>
          <a:p>
            <a:pPr algn="just">
              <a:defRPr/>
            </a:pPr>
            <a:endParaRPr lang="pt-PT" altLang="pt-PT" sz="2200" b="1" u="sng" dirty="0">
              <a:latin typeface="Arial" panose="020B0604020202020204" pitchFamily="34" charset="0"/>
              <a:cs typeface="Arial" panose="020B0604020202020204" pitchFamily="34" charset="0"/>
            </a:endParaRPr>
          </a:p>
          <a:p>
            <a:pPr algn="just">
              <a:defRPr/>
            </a:pPr>
            <a:r>
              <a:rPr lang="pt-PT" altLang="pt-PT" sz="2000" dirty="0">
                <a:latin typeface="Arial" panose="020B0604020202020204" pitchFamily="34" charset="0"/>
                <a:cs typeface="Arial" panose="020B0604020202020204" pitchFamily="34" charset="0"/>
              </a:rPr>
              <a:t>As empresas públicas podem ou não diferir significativamente das empresas privadas em termos de seus objectivos. Mas quando o fazem, geralmente buscam os seguintes objectivos:</a:t>
            </a:r>
          </a:p>
          <a:p>
            <a:pPr algn="just">
              <a:defRP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altLang="pt-PT" sz="2000" b="1" dirty="0">
                <a:latin typeface="Arial" panose="020B0604020202020204" pitchFamily="34" charset="0"/>
                <a:cs typeface="Arial" panose="020B0604020202020204" pitchFamily="34" charset="0"/>
              </a:rPr>
              <a:t>Influenciar a redistribuição de renda</a:t>
            </a:r>
            <a:r>
              <a:rPr lang="pt-PT" altLang="pt-PT" sz="2000" dirty="0">
                <a:latin typeface="Arial" panose="020B0604020202020204" pitchFamily="34" charset="0"/>
                <a:cs typeface="Arial" panose="020B0604020202020204" pitchFamily="34" charset="0"/>
              </a:rPr>
              <a:t>. Uma vez que as empresas públicas</a:t>
            </a:r>
            <a:r>
              <a:rPr lang="pt-PT" sz="2000" kern="100" dirty="0">
                <a:latin typeface="Arial" panose="020B0604020202020204" pitchFamily="34" charset="0"/>
                <a:ea typeface="Calibri" panose="020F0502020204030204" pitchFamily="34" charset="0"/>
                <a:cs typeface="Arial" panose="020B0604020202020204" pitchFamily="34" charset="0"/>
              </a:rPr>
              <a:t> Não perseguem o benefício individual como objectivo fundamental, pois no caso das empresas privadas, o dinheiro gerado por suas actividades pode ser utilizado para aliviar as desigualdades sociais e econômicas da população, redistribuindo a riqueza em maior ou menor  grau, segundo o caso. </a:t>
            </a:r>
            <a:r>
              <a:rPr lang="pt-PT" altLang="pt-PT" sz="2000" dirty="0">
                <a:latin typeface="Arial" panose="020B0604020202020204" pitchFamily="34" charset="0"/>
                <a:cs typeface="Arial" panose="020B0604020202020204" pitchFamily="34" charset="0"/>
              </a:rPr>
              <a:t>Isso geralmente leva a conflitos sobre onde traçar a linha entre a lucratividade da empresa e a satisfação de suas tarefas sociais.</a:t>
            </a:r>
          </a:p>
          <a:p>
            <a:pPr algn="just">
              <a:buFont typeface="Arial" panose="020B0604020202020204" pitchFamily="34" charset="0"/>
              <a:buChar char="•"/>
              <a:defRP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altLang="pt-PT" sz="2000" b="1" dirty="0">
                <a:latin typeface="Arial" panose="020B0604020202020204" pitchFamily="34" charset="0"/>
                <a:cs typeface="Arial" panose="020B0604020202020204" pitchFamily="34" charset="0"/>
              </a:rPr>
              <a:t>Consolidar a autonomia econômica do Estado</a:t>
            </a:r>
            <a:r>
              <a:rPr lang="pt-PT" altLang="pt-PT" sz="2000" dirty="0">
                <a:latin typeface="Arial" panose="020B0604020202020204" pitchFamily="34" charset="0"/>
                <a:cs typeface="Arial" panose="020B0604020202020204" pitchFamily="34" charset="0"/>
              </a:rPr>
              <a:t> . As empresas públicas fornecem ao Estado maior capacidade de influência na economia nacional, mas também uma fonte de geração de riqueza sob seu controle, o que o torna mais resistente às pressões de setores econômicos poderosos. Isso, no entanto, pode levar a desvantagens, como perda de competitividade e eficiência.</a:t>
            </a:r>
            <a:endParaRPr lang="pt-PT" altLang="pt-PT" sz="2000" dirty="0">
              <a:solidFill>
                <a:srgbClr val="222222"/>
              </a:solidFill>
              <a:latin typeface="-apple-system"/>
            </a:endParaRPr>
          </a:p>
        </p:txBody>
      </p:sp>
    </p:spTree>
    <p:extLst>
      <p:ext uri="{BB962C8B-B14F-4D97-AF65-F5344CB8AC3E}">
        <p14:creationId xmlns:p14="http://schemas.microsoft.com/office/powerpoint/2010/main" val="4262636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Box 3">
            <a:extLst>
              <a:ext uri="{FF2B5EF4-FFF2-40B4-BE49-F238E27FC236}">
                <a16:creationId xmlns:a16="http://schemas.microsoft.com/office/drawing/2014/main" xmlns="" id="{4A026770-C178-FFA7-3734-8F52DD85FB5A}"/>
              </a:ext>
            </a:extLst>
          </p:cNvPr>
          <p:cNvSpPr txBox="1">
            <a:spLocks noChangeArrowheads="1"/>
          </p:cNvSpPr>
          <p:nvPr/>
        </p:nvSpPr>
        <p:spPr bwMode="auto">
          <a:xfrm>
            <a:off x="291667" y="265113"/>
            <a:ext cx="112553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buFont typeface="Arial" panose="020B0604020202020204" pitchFamily="34" charset="0"/>
              <a:buChar char="•"/>
            </a:pPr>
            <a:r>
              <a:rPr lang="pt-PT" altLang="pt-PT" sz="2000" b="1" dirty="0">
                <a:solidFill>
                  <a:srgbClr val="222222"/>
                </a:solidFill>
                <a:latin typeface="Arial" panose="020B0604020202020204" pitchFamily="34" charset="0"/>
                <a:cs typeface="Arial" panose="020B0604020202020204" pitchFamily="34" charset="0"/>
              </a:rPr>
              <a:t>Controlar sectores-chave da economia</a:t>
            </a:r>
            <a:r>
              <a:rPr lang="pt-PT" altLang="pt-PT" sz="2000" dirty="0">
                <a:solidFill>
                  <a:srgbClr val="222222"/>
                </a:solidFill>
                <a:latin typeface="Arial" panose="020B0604020202020204" pitchFamily="34" charset="0"/>
                <a:cs typeface="Arial" panose="020B0604020202020204" pitchFamily="34" charset="0"/>
              </a:rPr>
              <a:t> . Às vezes, empresas públicas são criadas para administrar todo um sector económico que o Estado considera muito importante evitando pôr a soberania a mercê de privados, como é frequentemente o caso com serviços básicos ou com indústrias nacionais que são muito lucrativas e centrais para o PIB nacional ( Energia ou outros).</a:t>
            </a:r>
          </a:p>
          <a:p>
            <a:pPr algn="just"/>
            <a:endParaRPr lang="pt-PT" altLang="pt-PT" sz="2000" dirty="0">
              <a:solidFill>
                <a:srgbClr val="222222"/>
              </a:solidFill>
              <a:latin typeface="Arial" panose="020B0604020202020204" pitchFamily="34" charset="0"/>
              <a:cs typeface="Arial" panose="020B0604020202020204" pitchFamily="34" charset="0"/>
            </a:endParaRPr>
          </a:p>
          <a:p>
            <a:pPr algn="just"/>
            <a:endParaRPr lang="pt-PT" altLang="pt-PT" sz="2000" dirty="0">
              <a:solidFill>
                <a:srgbClr val="222222"/>
              </a:solidFill>
              <a:latin typeface="Arial" panose="020B0604020202020204" pitchFamily="34" charset="0"/>
              <a:cs typeface="Arial" panose="020B0604020202020204" pitchFamily="34" charset="0"/>
            </a:endParaRPr>
          </a:p>
          <a:p>
            <a:pPr algn="just"/>
            <a:r>
              <a:rPr lang="pt-PT" altLang="pt-PT" sz="2000" dirty="0">
                <a:solidFill>
                  <a:srgbClr val="212529"/>
                </a:solidFill>
                <a:latin typeface="Arial" panose="020B0604020202020204" pitchFamily="34" charset="0"/>
                <a:cs typeface="Arial" panose="020B0604020202020204" pitchFamily="34" charset="0"/>
              </a:rPr>
              <a:t>Enfim, </a:t>
            </a:r>
            <a:r>
              <a:rPr lang="pt-PT" altLang="pt-PT" sz="2000" b="1" dirty="0">
                <a:latin typeface="Arial" panose="020B0604020202020204" pitchFamily="34" charset="0"/>
                <a:cs typeface="Arial" panose="020B0604020202020204" pitchFamily="34" charset="0"/>
              </a:rPr>
              <a:t>esse tipo de empresa </a:t>
            </a:r>
            <a:r>
              <a:rPr lang="pt-PT" altLang="pt-PT" sz="2000" b="1" dirty="0">
                <a:solidFill>
                  <a:srgbClr val="212529"/>
                </a:solidFill>
                <a:latin typeface="Arial" panose="020B0604020202020204" pitchFamily="34" charset="0"/>
                <a:cs typeface="Arial" panose="020B0604020202020204" pitchFamily="34" charset="0"/>
              </a:rPr>
              <a:t>pode ser criada apenas por meio de lei específica.</a:t>
            </a:r>
            <a:r>
              <a:rPr lang="pt-PT" altLang="pt-PT" sz="2000" dirty="0">
                <a:solidFill>
                  <a:srgbClr val="212529"/>
                </a:solidFill>
                <a:latin typeface="Arial" panose="020B0604020202020204" pitchFamily="34" charset="0"/>
                <a:cs typeface="Arial" panose="020B0604020202020204" pitchFamily="34" charset="0"/>
              </a:rPr>
              <a:t> Elas surgem com o intuito de actuar em uma actividade económica ou prestação de serviços públicos.</a:t>
            </a:r>
            <a:endParaRPr lang="pt-PT" altLang="pt-PT" sz="2000"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75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TextBox 1">
            <a:extLst>
              <a:ext uri="{FF2B5EF4-FFF2-40B4-BE49-F238E27FC236}">
                <a16:creationId xmlns:a16="http://schemas.microsoft.com/office/drawing/2014/main" xmlns="" id="{A11A39E9-52C9-6BBB-5DBE-B38A01E2509B}"/>
              </a:ext>
            </a:extLst>
          </p:cNvPr>
          <p:cNvSpPr txBox="1">
            <a:spLocks noChangeArrowheads="1"/>
          </p:cNvSpPr>
          <p:nvPr/>
        </p:nvSpPr>
        <p:spPr bwMode="auto">
          <a:xfrm>
            <a:off x="324428" y="149081"/>
            <a:ext cx="11218863"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u="sng" dirty="0">
                <a:solidFill>
                  <a:schemeClr val="accent1"/>
                </a:solidFill>
                <a:latin typeface="Arial" panose="020B0604020202020204" pitchFamily="34" charset="0"/>
                <a:cs typeface="Arial" panose="020B0604020202020204" pitchFamily="34" charset="0"/>
              </a:rPr>
              <a:t>Diferença entre empresa privada e empresa pública</a:t>
            </a:r>
          </a:p>
          <a:p>
            <a:pPr algn="just"/>
            <a:endParaRPr lang="pt-PT" altLang="pt-PT" sz="2200" b="1" u="sng" dirty="0">
              <a:solidFill>
                <a:srgbClr val="222222"/>
              </a:solidFill>
              <a:latin typeface="Arial" panose="020B0604020202020204" pitchFamily="34" charset="0"/>
              <a:cs typeface="Arial" panose="020B0604020202020204" pitchFamily="34" charset="0"/>
            </a:endParaRPr>
          </a:p>
          <a:p>
            <a:pPr algn="just"/>
            <a:r>
              <a:rPr lang="pt-PT" altLang="pt-PT" sz="2200" b="1" dirty="0">
                <a:solidFill>
                  <a:srgbClr val="222222"/>
                </a:solidFill>
                <a:latin typeface="Arial" panose="020B0604020202020204" pitchFamily="34" charset="0"/>
                <a:cs typeface="Arial" panose="020B0604020202020204" pitchFamily="34" charset="0"/>
              </a:rPr>
              <a:t>A diferença fundamental entre uma empresa privada e uma empresa pública é, como já dissemos, a titularidade de suas acções.</a:t>
            </a:r>
            <a:r>
              <a:rPr lang="pt-PT" altLang="pt-PT" sz="2200" dirty="0">
                <a:solidFill>
                  <a:srgbClr val="222222"/>
                </a:solidFill>
                <a:latin typeface="Arial" panose="020B0604020202020204" pitchFamily="34" charset="0"/>
                <a:cs typeface="Arial" panose="020B0604020202020204" pitchFamily="34" charset="0"/>
              </a:rPr>
              <a:t> Ou seja, se a empresa pertence ao sector público ou privado. No entanto, outras diferenças derivam disso, como:</a:t>
            </a:r>
          </a:p>
          <a:p>
            <a:pPr algn="just"/>
            <a:endParaRPr lang="pt-PT" altLang="pt-PT" sz="22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dirty="0">
                <a:solidFill>
                  <a:srgbClr val="222222"/>
                </a:solidFill>
                <a:latin typeface="Arial" panose="020B0604020202020204" pitchFamily="34" charset="0"/>
                <a:cs typeface="Arial" panose="020B0604020202020204" pitchFamily="34" charset="0"/>
              </a:rPr>
              <a:t>As empresas privadas buscam a lucratividade acima de tudo, enquanto </a:t>
            </a:r>
            <a:r>
              <a:rPr lang="pt-PT" altLang="pt-PT" sz="2200" b="1" dirty="0">
                <a:solidFill>
                  <a:srgbClr val="222222"/>
                </a:solidFill>
                <a:latin typeface="Arial" panose="020B0604020202020204" pitchFamily="34" charset="0"/>
                <a:cs typeface="Arial" panose="020B0604020202020204" pitchFamily="34" charset="0"/>
              </a:rPr>
              <a:t>as empresas públicas podem ter objectivos diferentes do lucro</a:t>
            </a:r>
            <a:r>
              <a:rPr lang="pt-PT" altLang="pt-PT" sz="2200" dirty="0">
                <a:solidFill>
                  <a:srgbClr val="222222"/>
                </a:solidFill>
                <a:latin typeface="Arial" panose="020B0604020202020204" pitchFamily="34" charset="0"/>
                <a:cs typeface="Arial" panose="020B0604020202020204" pitchFamily="34" charset="0"/>
              </a:rPr>
              <a:t> , </a:t>
            </a:r>
            <a:r>
              <a:rPr lang="pt-PT" altLang="pt-PT" sz="2200" u="sng" dirty="0">
                <a:solidFill>
                  <a:srgbClr val="222222"/>
                </a:solidFill>
                <a:latin typeface="Arial" panose="020B0604020202020204" pitchFamily="34" charset="0"/>
                <a:cs typeface="Arial" panose="020B0604020202020204" pitchFamily="34" charset="0"/>
              </a:rPr>
              <a:t>como a redistribuição da riqueza ou a defesa dos interesses públicos.</a:t>
            </a:r>
          </a:p>
          <a:p>
            <a:pPr algn="just">
              <a:buFont typeface="Arial" panose="020B0604020202020204" pitchFamily="34" charset="0"/>
              <a:buChar char="•"/>
            </a:pPr>
            <a:endParaRPr lang="pt-PT" altLang="pt-PT" sz="22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dirty="0">
                <a:solidFill>
                  <a:srgbClr val="222222"/>
                </a:solidFill>
                <a:latin typeface="Arial" panose="020B0604020202020204" pitchFamily="34" charset="0"/>
                <a:cs typeface="Arial" panose="020B0604020202020204" pitchFamily="34" charset="0"/>
              </a:rPr>
              <a:t>A tomada de decisão nas empresas privadas está a cargo dos seus comités administrativos, enquanto nas </a:t>
            </a:r>
            <a:r>
              <a:rPr lang="pt-PT" altLang="pt-PT" sz="2200" b="1" dirty="0">
                <a:solidFill>
                  <a:srgbClr val="222222"/>
                </a:solidFill>
                <a:latin typeface="Arial" panose="020B0604020202020204" pitchFamily="34" charset="0"/>
                <a:cs typeface="Arial" panose="020B0604020202020204" pitchFamily="34" charset="0"/>
              </a:rPr>
              <a:t>empresas públicas está em linha com as decisões do governo</a:t>
            </a:r>
            <a:r>
              <a:rPr lang="pt-PT" altLang="pt-PT" sz="2200" dirty="0">
                <a:solidFill>
                  <a:srgbClr val="222222"/>
                </a:solidFill>
                <a:latin typeface="Arial" panose="020B0604020202020204" pitchFamily="34" charset="0"/>
                <a:cs typeface="Arial" panose="020B0604020202020204" pitchFamily="34" charset="0"/>
              </a:rPr>
              <a:t> .</a:t>
            </a:r>
          </a:p>
          <a:p>
            <a:pPr algn="just">
              <a:buFont typeface="Arial" panose="020B0604020202020204" pitchFamily="34" charset="0"/>
              <a:buChar char="•"/>
            </a:pPr>
            <a:endParaRPr lang="pt-PT" altLang="pt-PT" sz="22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b="1" dirty="0">
                <a:solidFill>
                  <a:srgbClr val="222222"/>
                </a:solidFill>
                <a:latin typeface="Arial" panose="020B0604020202020204" pitchFamily="34" charset="0"/>
                <a:cs typeface="Arial" panose="020B0604020202020204" pitchFamily="34" charset="0"/>
              </a:rPr>
              <a:t>A gestão e gestão dos recursos nas empresas privadas é normalmente mais livre</a:t>
            </a:r>
            <a:r>
              <a:rPr lang="pt-PT" altLang="pt-PT" sz="2200" dirty="0">
                <a:solidFill>
                  <a:srgbClr val="222222"/>
                </a:solidFill>
                <a:latin typeface="Arial" panose="020B0604020202020204" pitchFamily="34" charset="0"/>
                <a:cs typeface="Arial" panose="020B0604020202020204" pitchFamily="34" charset="0"/>
              </a:rPr>
              <a:t> e autónoma do que nas empresas públicas, uma vez que nestas últimas o proprietário é o Estado. Assim, por exemplo, a venda de activos de empresas públicas não pode ocorrer sem a aprovação de entidades governamentais</a:t>
            </a:r>
          </a:p>
          <a:p>
            <a:endParaRPr lang="pt-PT" altLang="pt-PT" dirty="0"/>
          </a:p>
        </p:txBody>
      </p:sp>
    </p:spTree>
    <p:extLst>
      <p:ext uri="{BB962C8B-B14F-4D97-AF65-F5344CB8AC3E}">
        <p14:creationId xmlns:p14="http://schemas.microsoft.com/office/powerpoint/2010/main" val="3132704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TextBox 1">
            <a:extLst>
              <a:ext uri="{FF2B5EF4-FFF2-40B4-BE49-F238E27FC236}">
                <a16:creationId xmlns:a16="http://schemas.microsoft.com/office/drawing/2014/main" xmlns="" id="{941C48E4-3AFE-A0E8-8EDF-A5E331BF5A62}"/>
              </a:ext>
            </a:extLst>
          </p:cNvPr>
          <p:cNvSpPr txBox="1">
            <a:spLocks noChangeArrowheads="1"/>
          </p:cNvSpPr>
          <p:nvPr/>
        </p:nvSpPr>
        <p:spPr bwMode="auto">
          <a:xfrm>
            <a:off x="469900" y="627063"/>
            <a:ext cx="11218863"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u="sng" dirty="0">
                <a:solidFill>
                  <a:schemeClr val="accent1"/>
                </a:solidFill>
                <a:latin typeface="Arial" panose="020B0604020202020204" pitchFamily="34" charset="0"/>
                <a:cs typeface="Arial" panose="020B0604020202020204" pitchFamily="34" charset="0"/>
              </a:rPr>
              <a:t>Organizações públicas</a:t>
            </a:r>
          </a:p>
          <a:p>
            <a:pPr algn="just"/>
            <a:endParaRPr lang="pt-PT" altLang="pt-PT" sz="2200" b="1" u="sng" dirty="0">
              <a:solidFill>
                <a:srgbClr val="222222"/>
              </a:solidFill>
              <a:latin typeface="Arial" panose="020B0604020202020204" pitchFamily="34" charset="0"/>
              <a:cs typeface="Arial" panose="020B0604020202020204" pitchFamily="34" charset="0"/>
            </a:endParaRPr>
          </a:p>
          <a:p>
            <a:pPr algn="just"/>
            <a:r>
              <a:rPr lang="pt-PT" altLang="pt-PT" sz="2200" u="sng" dirty="0">
                <a:solidFill>
                  <a:srgbClr val="333333"/>
                </a:solidFill>
                <a:latin typeface="Arial" panose="020B0604020202020204" pitchFamily="34" charset="0"/>
                <a:cs typeface="Arial" panose="020B0604020202020204" pitchFamily="34" charset="0"/>
              </a:rPr>
              <a:t>A organização e funcionamento da administração pública em Moçambique é regida pela Lei n.º 7/2012 de 8 de Fevereiro</a:t>
            </a:r>
            <a:r>
              <a:rPr lang="pt-PT" altLang="pt-PT" sz="2200" dirty="0">
                <a:solidFill>
                  <a:srgbClr val="333333"/>
                </a:solidFill>
                <a:latin typeface="Arial" panose="020B0604020202020204" pitchFamily="34" charset="0"/>
                <a:cs typeface="Arial" panose="020B0604020202020204" pitchFamily="34" charset="0"/>
              </a:rPr>
              <a:t>. Compreende o conjunto de todos os órgãos e demais entidades que possuem como o principal objectivo de desempenhar toda a actividade administrativa do Estado. </a:t>
            </a:r>
          </a:p>
          <a:p>
            <a:pPr algn="just"/>
            <a:endParaRPr lang="pt-PT" altLang="pt-PT" sz="2200" dirty="0">
              <a:solidFill>
                <a:srgbClr val="333333"/>
              </a:solidFill>
              <a:latin typeface="Arial" panose="020B0604020202020204" pitchFamily="34" charset="0"/>
              <a:cs typeface="Arial" panose="020B0604020202020204" pitchFamily="34" charset="0"/>
            </a:endParaRPr>
          </a:p>
          <a:p>
            <a:pPr algn="just"/>
            <a:r>
              <a:rPr lang="pt-PT" altLang="pt-PT" sz="2200" u="sng" dirty="0">
                <a:latin typeface="Arial" panose="020B0604020202020204" pitchFamily="34" charset="0"/>
                <a:cs typeface="Arial" panose="020B0604020202020204" pitchFamily="34" charset="0"/>
              </a:rPr>
              <a:t>A Administração Pública consiste na prestação de serviços públicos realizados de forma directa ou indirecta por pessoas jurídicas</a:t>
            </a:r>
            <a:r>
              <a:rPr lang="pt-PT" altLang="pt-PT" sz="2200" dirty="0">
                <a:latin typeface="Arial" panose="020B0604020202020204" pitchFamily="34" charset="0"/>
                <a:cs typeface="Arial" panose="020B0604020202020204" pitchFamily="34" charset="0"/>
              </a:rPr>
              <a:t>, órgãos e agentes públicos, sendo regulada pelo ramo do Direito Público, sendo seu principal escopo proteger e garantir o interesse da sociedade.</a:t>
            </a:r>
          </a:p>
          <a:p>
            <a:pPr algn="just"/>
            <a:endParaRPr lang="pt-PT" altLang="pt-PT" sz="2200" u="sng" dirty="0">
              <a:solidFill>
                <a:srgbClr val="333333"/>
              </a:solidFill>
              <a:latin typeface="Arial" panose="020B0604020202020204" pitchFamily="34" charset="0"/>
              <a:cs typeface="Arial" panose="020B0604020202020204" pitchFamily="34" charset="0"/>
            </a:endParaRPr>
          </a:p>
          <a:p>
            <a:pPr algn="just"/>
            <a:r>
              <a:rPr lang="pt-PT" altLang="pt-PT" sz="2200" dirty="0">
                <a:solidFill>
                  <a:srgbClr val="2C3E50"/>
                </a:solidFill>
                <a:latin typeface="Arial" panose="020B0604020202020204" pitchFamily="34" charset="0"/>
                <a:cs typeface="Arial" panose="020B0604020202020204" pitchFamily="34" charset="0"/>
              </a:rPr>
              <a:t>A Administração é classificada entre Administração Directa e Indirecta.</a:t>
            </a:r>
            <a:endParaRPr lang="pt-PT" altLang="pt-PT" sz="2200" u="sng" dirty="0">
              <a:solidFill>
                <a:srgbClr val="222222"/>
              </a:solidFill>
              <a:latin typeface="Arial" panose="020B0604020202020204" pitchFamily="34" charset="0"/>
              <a:cs typeface="Arial" panose="020B0604020202020204" pitchFamily="34" charset="0"/>
            </a:endParaRPr>
          </a:p>
          <a:p>
            <a:pPr algn="just"/>
            <a:endParaRPr lang="pt-PT" altLang="pt-PT" sz="2200" u="sng" dirty="0">
              <a:solidFill>
                <a:srgbClr val="222222"/>
              </a:solidFill>
              <a:latin typeface="Arial" panose="020B0604020202020204" pitchFamily="34" charset="0"/>
              <a:cs typeface="Arial" panose="020B0604020202020204" pitchFamily="34" charset="0"/>
            </a:endParaRP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523446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TextBox 1">
            <a:extLst>
              <a:ext uri="{FF2B5EF4-FFF2-40B4-BE49-F238E27FC236}">
                <a16:creationId xmlns:a16="http://schemas.microsoft.com/office/drawing/2014/main" xmlns="" id="{BC510D58-EA50-3F9E-87B5-B512FDE5C8F1}"/>
              </a:ext>
            </a:extLst>
          </p:cNvPr>
          <p:cNvSpPr txBox="1">
            <a:spLocks noChangeArrowheads="1"/>
          </p:cNvSpPr>
          <p:nvPr/>
        </p:nvSpPr>
        <p:spPr bwMode="auto">
          <a:xfrm>
            <a:off x="469900" y="627063"/>
            <a:ext cx="1121886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a:solidFill>
                  <a:srgbClr val="333333"/>
                </a:solidFill>
                <a:latin typeface="Arial" panose="020B0604020202020204" pitchFamily="34" charset="0"/>
                <a:cs typeface="Arial" panose="020B0604020202020204" pitchFamily="34" charset="0"/>
              </a:rPr>
              <a:t>Administração Directa do Estado: </a:t>
            </a:r>
            <a:r>
              <a:rPr lang="pt-PT" altLang="pt-PT" sz="2200">
                <a:solidFill>
                  <a:srgbClr val="333333"/>
                </a:solidFill>
                <a:latin typeface="Arial" panose="020B0604020202020204" pitchFamily="34" charset="0"/>
                <a:cs typeface="Arial" panose="020B0604020202020204" pitchFamily="34" charset="0"/>
              </a:rPr>
              <a:t>compreende o conjunto de entidades administrativas destituídas de personalidade jurídica que exercem a actividade administrativa integradas no seio da pessoa colectiva do Estado- Administração. Refere-se aos serviços públicos directamente prestados pelos Orgãos do Estado, os órgãos centrais, independentes, locais e os de representação do Estado no Estrangeiro(art. 32).São órgãos de administração central (art. 36) o Presidente da Republica, o Conselho de Ministros, a Presidência da República, os Ministérios, as Comissões Nacionais com natureza interministerial.</a:t>
            </a:r>
          </a:p>
          <a:p>
            <a:pPr algn="just"/>
            <a:endParaRPr lang="pt-PT" altLang="pt-PT" sz="2200">
              <a:solidFill>
                <a:srgbClr val="333333"/>
              </a:solidFill>
              <a:latin typeface="Arial" panose="020B0604020202020204" pitchFamily="34" charset="0"/>
              <a:cs typeface="Arial" panose="020B0604020202020204" pitchFamily="34" charset="0"/>
            </a:endParaRPr>
          </a:p>
          <a:p>
            <a:pPr algn="just"/>
            <a:r>
              <a:rPr lang="pt-PT" altLang="pt-PT" sz="2200" b="1">
                <a:solidFill>
                  <a:srgbClr val="333333"/>
                </a:solidFill>
                <a:latin typeface="Arial" panose="020B0604020202020204" pitchFamily="34" charset="0"/>
                <a:cs typeface="Arial" panose="020B0604020202020204" pitchFamily="34" charset="0"/>
              </a:rPr>
              <a:t>Administração Indireta do Estado: </a:t>
            </a:r>
            <a:r>
              <a:rPr lang="pt-PT" altLang="pt-PT" sz="2200">
                <a:solidFill>
                  <a:srgbClr val="333333"/>
                </a:solidFill>
                <a:latin typeface="Arial" panose="020B0604020202020204" pitchFamily="34" charset="0"/>
                <a:cs typeface="Arial" panose="020B0604020202020204" pitchFamily="34" charset="0"/>
              </a:rPr>
              <a:t>é o conjunto das entidades administrativas institucionalmente descentralizadas, dotadas de personalidade jurídica própria criadas pelo Estado para a prossecução necessária de uma determinada finalidade de interesse publico. compreende o conjunto das instituições publicas, dotadas de personalidade jurídicas própria, criadas por iniciativa de orgãos centrais do Estado para desenvolver a actividade administrativa destinada a realização dos fins estabelecidos no acto de sua criação (art. 72). Compreende o Banco de Moçambique, os Institutos públicos, fundações publicas, fundos públicos e o sector empresarial do Estado (art.74).</a:t>
            </a:r>
            <a:endParaRPr lang="pt-PT" altLang="pt-PT"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59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TextBox 1">
            <a:extLst>
              <a:ext uri="{FF2B5EF4-FFF2-40B4-BE49-F238E27FC236}">
                <a16:creationId xmlns:a16="http://schemas.microsoft.com/office/drawing/2014/main" xmlns="" id="{05C11510-6476-951D-73F1-ACC7092926FD}"/>
              </a:ext>
            </a:extLst>
          </p:cNvPr>
          <p:cNvSpPr txBox="1">
            <a:spLocks noChangeArrowheads="1"/>
          </p:cNvSpPr>
          <p:nvPr/>
        </p:nvSpPr>
        <p:spPr bwMode="auto">
          <a:xfrm>
            <a:off x="469900" y="627063"/>
            <a:ext cx="11218863" cy="4740275"/>
          </a:xfrm>
          <a:prstGeom prst="rect">
            <a:avLst/>
          </a:prstGeom>
          <a:no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defRPr/>
            </a:pPr>
            <a:r>
              <a:rPr lang="pt-PT" altLang="pt-PT" sz="2200" b="1" u="sng" dirty="0">
                <a:solidFill>
                  <a:schemeClr val="accent1"/>
                </a:solidFill>
                <a:latin typeface="Arial" panose="020B0604020202020204" pitchFamily="34" charset="0"/>
                <a:cs typeface="Arial" panose="020B0604020202020204" pitchFamily="34" charset="0"/>
              </a:rPr>
              <a:t>Organizações mistas</a:t>
            </a:r>
          </a:p>
          <a:p>
            <a:pPr algn="just">
              <a:defRPr/>
            </a:pPr>
            <a:endParaRPr lang="pt-PT" altLang="pt-PT" sz="2000" dirty="0">
              <a:solidFill>
                <a:schemeClr val="accent1"/>
              </a:solidFill>
              <a:latin typeface="Arial" panose="020B0604020202020204" pitchFamily="34" charset="0"/>
              <a:cs typeface="Arial" panose="020B0604020202020204" pitchFamily="34" charset="0"/>
            </a:endParaRPr>
          </a:p>
          <a:p>
            <a:pPr algn="just">
              <a:defRPr/>
            </a:pPr>
            <a:r>
              <a:rPr lang="pt-PT" altLang="pt-PT" sz="2000" b="1" u="sng" dirty="0">
                <a:solidFill>
                  <a:schemeClr val="accent1"/>
                </a:solidFill>
                <a:latin typeface="Arial" panose="020B0604020202020204" pitchFamily="34" charset="0"/>
                <a:cs typeface="Arial" panose="020B0604020202020204" pitchFamily="34" charset="0"/>
              </a:rPr>
              <a:t>Empresas participadas</a:t>
            </a:r>
          </a:p>
          <a:p>
            <a:pPr algn="just">
              <a:defRPr/>
            </a:pPr>
            <a:endParaRPr lang="pt-PT" altLang="pt-PT" sz="2000" b="1" u="sng" dirty="0">
              <a:solidFill>
                <a:srgbClr val="222222"/>
              </a:solidFill>
              <a:latin typeface="Arial" panose="020B0604020202020204" pitchFamily="34" charset="0"/>
              <a:cs typeface="Arial" panose="020B0604020202020204" pitchFamily="34" charset="0"/>
            </a:endParaRPr>
          </a:p>
          <a:p>
            <a:pPr algn="just">
              <a:defRPr/>
            </a:pPr>
            <a:r>
              <a:rPr lang="pt-PT" altLang="pt-PT" sz="2000" u="sng" dirty="0">
                <a:solidFill>
                  <a:srgbClr val="222222"/>
                </a:solidFill>
                <a:latin typeface="Arial" panose="020B0604020202020204" pitchFamily="34" charset="0"/>
                <a:cs typeface="Arial" panose="020B0604020202020204" pitchFamily="34" charset="0"/>
              </a:rPr>
              <a:t>Considera-se empresas participadas pelo Estado a sociedade constituída nos termos do Código Comercial e assume a forma de sociedade anónima ou por quotas </a:t>
            </a:r>
            <a:r>
              <a:rPr lang="pt-PT" altLang="pt-PT" sz="2000" dirty="0">
                <a:solidFill>
                  <a:srgbClr val="222222"/>
                </a:solidFill>
                <a:latin typeface="Arial" panose="020B0604020202020204" pitchFamily="34" charset="0"/>
                <a:cs typeface="Arial" panose="020B0604020202020204" pitchFamily="34" charset="0"/>
              </a:rPr>
              <a:t>(art.50- Lei 3/2018 de 19 de Junho ) possuindo as características de gestão destas.</a:t>
            </a:r>
          </a:p>
          <a:p>
            <a:pPr algn="just">
              <a:defRPr/>
            </a:pPr>
            <a:endParaRPr lang="pt-PT" altLang="pt-PT" sz="2000" dirty="0">
              <a:solidFill>
                <a:srgbClr val="222222"/>
              </a:solidFill>
              <a:latin typeface="Arial" panose="020B0604020202020204" pitchFamily="34" charset="0"/>
              <a:cs typeface="Arial" panose="020B0604020202020204" pitchFamily="34" charset="0"/>
            </a:endParaRPr>
          </a:p>
          <a:p>
            <a:pPr algn="just">
              <a:defRPr/>
            </a:pPr>
            <a:r>
              <a:rPr lang="pt-PT" altLang="pt-PT" sz="2000" dirty="0">
                <a:solidFill>
                  <a:srgbClr val="222222"/>
                </a:solidFill>
                <a:latin typeface="Arial" panose="020B0604020202020204" pitchFamily="34" charset="0"/>
                <a:cs typeface="Arial" panose="020B0604020202020204" pitchFamily="34" charset="0"/>
              </a:rPr>
              <a:t>A Empresa participada pode ser:</a:t>
            </a:r>
          </a:p>
          <a:p>
            <a:pPr marL="457200" indent="-457200" algn="just">
              <a:buFont typeface="+mj-lt"/>
              <a:buAutoNum type="alphaLcParenR"/>
              <a:defRPr/>
            </a:pPr>
            <a:r>
              <a:rPr lang="pt-PT" altLang="pt-PT" sz="2000" dirty="0">
                <a:solidFill>
                  <a:srgbClr val="222222"/>
                </a:solidFill>
                <a:latin typeface="Arial" panose="020B0604020202020204" pitchFamily="34" charset="0"/>
                <a:cs typeface="Arial" panose="020B0604020202020204" pitchFamily="34" charset="0"/>
              </a:rPr>
              <a:t>Maioritariamente participada pelo Estado ( regem-se pela Lei 3/2018 de 19 de Junho- SEE)</a:t>
            </a:r>
          </a:p>
          <a:p>
            <a:pPr marL="457200" indent="-457200" algn="just">
              <a:buFont typeface="+mj-lt"/>
              <a:buAutoNum type="alphaLcParenR"/>
              <a:defRPr/>
            </a:pPr>
            <a:r>
              <a:rPr lang="pt-PT" altLang="pt-PT" sz="2000" dirty="0">
                <a:solidFill>
                  <a:srgbClr val="222222"/>
                </a:solidFill>
                <a:latin typeface="Arial" panose="020B0604020202020204" pitchFamily="34" charset="0"/>
                <a:cs typeface="Arial" panose="020B0604020202020204" pitchFamily="34" charset="0"/>
              </a:rPr>
              <a:t>Minoritariamente participada pelo Estado ( a Lei 3/2018 de 19 de Junho não se aplica a este tipo de empresas. Não fazem parte do sector empresarial do Estado. Regem-se pelo </a:t>
            </a:r>
            <a:r>
              <a:rPr lang="pt-PT" altLang="pt-PT" sz="2000" dirty="0">
                <a:latin typeface="Arial" panose="020B0604020202020204" pitchFamily="34" charset="0"/>
                <a:cs typeface="Arial" panose="020B0604020202020204" pitchFamily="34" charset="0"/>
              </a:rPr>
              <a:t>Decreto-Lei n.º 1/2022 de 25 de Maio - Código Comercial</a:t>
            </a:r>
            <a:r>
              <a:rPr lang="pt-PT" altLang="pt-PT" sz="2000" dirty="0">
                <a:solidFill>
                  <a:srgbClr val="222222"/>
                </a:solidFill>
                <a:latin typeface="Arial" panose="020B0604020202020204" pitchFamily="34" charset="0"/>
                <a:cs typeface="Arial" panose="020B0604020202020204" pitchFamily="34" charset="0"/>
              </a:rPr>
              <a:t> )</a:t>
            </a:r>
          </a:p>
          <a:p>
            <a:pPr algn="just">
              <a:defRPr/>
            </a:pPr>
            <a:endParaRPr lang="pt-PT" altLang="pt-PT" sz="2200" dirty="0">
              <a:solidFill>
                <a:srgbClr val="222222"/>
              </a:solidFill>
              <a:latin typeface="Arial" panose="020B0604020202020204" pitchFamily="34" charset="0"/>
              <a:cs typeface="Arial" panose="020B0604020202020204" pitchFamily="34" charset="0"/>
            </a:endParaRPr>
          </a:p>
          <a:p>
            <a:pPr>
              <a:defRPr/>
            </a:pPr>
            <a:endParaRPr lang="pt-PT" altLang="pt-PT" dirty="0"/>
          </a:p>
        </p:txBody>
      </p:sp>
    </p:spTree>
    <p:extLst>
      <p:ext uri="{BB962C8B-B14F-4D97-AF65-F5344CB8AC3E}">
        <p14:creationId xmlns:p14="http://schemas.microsoft.com/office/powerpoint/2010/main" val="4226725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2">
            <a:extLst>
              <a:ext uri="{FF2B5EF4-FFF2-40B4-BE49-F238E27FC236}">
                <a16:creationId xmlns:a16="http://schemas.microsoft.com/office/drawing/2014/main" xmlns="" id="{DEC27F5C-E1BC-4C87-DAD9-72F0872A82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CE110B67-4E8E-411F-A775-D3E561CBC55A}" type="slidenum">
              <a:rPr lang="pt-PT" altLang="pt-PT" smtClean="0">
                <a:solidFill>
                  <a:schemeClr val="accent2"/>
                </a:solidFill>
              </a:rPr>
              <a:pPr/>
              <a:t>37</a:t>
            </a:fld>
            <a:endParaRPr lang="pt-PT" altLang="pt-PT">
              <a:solidFill>
                <a:schemeClr val="accent2"/>
              </a:solidFill>
            </a:endParaRPr>
          </a:p>
        </p:txBody>
      </p:sp>
      <p:pic>
        <p:nvPicPr>
          <p:cNvPr id="187396" name="Picture 3" descr="Graphical user interface, application&#10;&#10;Description automatically generated">
            <a:extLst>
              <a:ext uri="{FF2B5EF4-FFF2-40B4-BE49-F238E27FC236}">
                <a16:creationId xmlns:a16="http://schemas.microsoft.com/office/drawing/2014/main" xmlns="" id="{1BF6B849-F35B-4567-E489-2F00A0AD9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693738"/>
            <a:ext cx="54991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7" name="Picture 6" descr="A picture containing logo&#10;&#10;Description automatically generated">
            <a:extLst>
              <a:ext uri="{FF2B5EF4-FFF2-40B4-BE49-F238E27FC236}">
                <a16:creationId xmlns:a16="http://schemas.microsoft.com/office/drawing/2014/main" xmlns="" id="{DE7D1550-6075-ABA1-BD05-DD0C606EE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39763"/>
            <a:ext cx="5297487"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26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Slide Number Placeholder 2">
            <a:extLst>
              <a:ext uri="{FF2B5EF4-FFF2-40B4-BE49-F238E27FC236}">
                <a16:creationId xmlns:a16="http://schemas.microsoft.com/office/drawing/2014/main" xmlns="" id="{5D49E012-0CA6-63F6-1FDB-9D4392A305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36DC0CC-1E1C-47F5-8DC2-CCA4043A28B1}" type="slidenum">
              <a:rPr lang="pt-PT" altLang="pt-PT" smtClean="0">
                <a:solidFill>
                  <a:schemeClr val="accent2"/>
                </a:solidFill>
              </a:rPr>
              <a:pPr/>
              <a:t>38</a:t>
            </a:fld>
            <a:endParaRPr lang="pt-PT" altLang="pt-PT">
              <a:solidFill>
                <a:schemeClr val="accent2"/>
              </a:solidFill>
            </a:endParaRPr>
          </a:p>
        </p:txBody>
      </p:sp>
      <p:sp>
        <p:nvSpPr>
          <p:cNvPr id="144388" name="TextBox 3">
            <a:extLst>
              <a:ext uri="{FF2B5EF4-FFF2-40B4-BE49-F238E27FC236}">
                <a16:creationId xmlns:a16="http://schemas.microsoft.com/office/drawing/2014/main" xmlns="" id="{4BE7A622-92D3-DF84-F78F-9F62ABFAB0D1}"/>
              </a:ext>
            </a:extLst>
          </p:cNvPr>
          <p:cNvSpPr txBox="1">
            <a:spLocks noChangeArrowheads="1"/>
          </p:cNvSpPr>
          <p:nvPr/>
        </p:nvSpPr>
        <p:spPr bwMode="auto">
          <a:xfrm>
            <a:off x="542131" y="1221076"/>
            <a:ext cx="111077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200" b="1" dirty="0">
                <a:solidFill>
                  <a:schemeClr val="accent1"/>
                </a:solidFill>
              </a:rPr>
              <a:t>Aula 3 e 4</a:t>
            </a:r>
          </a:p>
          <a:p>
            <a:endParaRPr lang="pt-PT" sz="2200" b="1" dirty="0">
              <a:effectLst/>
              <a:latin typeface="Arial" panose="020B0604020202020204" pitchFamily="34" charset="0"/>
              <a:ea typeface="Arial MT"/>
              <a:cs typeface="Arial MT"/>
            </a:endParaRPr>
          </a:p>
          <a:p>
            <a:r>
              <a:rPr lang="pt-PT" sz="1800" dirty="0">
                <a:effectLst/>
                <a:latin typeface="Arial" panose="020B0604020202020204" pitchFamily="34" charset="0"/>
                <a:ea typeface="Arial MT"/>
                <a:cs typeface="Arial MT"/>
              </a:rPr>
              <a:t>Classificação das organizações quanto ao: tamanho, estrutura, finalidade, regime jurídico </a:t>
            </a:r>
            <a:r>
              <a:rPr lang="pt-PT" sz="1800" dirty="0" err="1">
                <a:effectLst/>
                <a:latin typeface="Arial" panose="020B0604020202020204" pitchFamily="34" charset="0"/>
                <a:ea typeface="Arial MT"/>
                <a:cs typeface="Arial MT"/>
              </a:rPr>
              <a:t>etc</a:t>
            </a:r>
            <a:endParaRPr lang="pt-PT" sz="1800" dirty="0">
              <a:effectLst/>
              <a:latin typeface="Arial MT"/>
              <a:ea typeface="Arial MT"/>
              <a:cs typeface="Arial MT"/>
            </a:endParaRPr>
          </a:p>
          <a:p>
            <a:pPr algn="ctr"/>
            <a:endParaRPr lang="pt-PT" altLang="pt-PT" sz="5000" b="1" dirty="0"/>
          </a:p>
          <a:p>
            <a:pPr algn="ctr"/>
            <a:endParaRPr lang="pt-PT" altLang="pt-PT" sz="5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B00F2D-D2C2-543C-C5D0-224115E410E4}"/>
              </a:ext>
            </a:extLst>
          </p:cNvPr>
          <p:cNvSpPr txBox="1"/>
          <p:nvPr/>
        </p:nvSpPr>
        <p:spPr>
          <a:xfrm>
            <a:off x="498764" y="363682"/>
            <a:ext cx="10764981" cy="3277820"/>
          </a:xfrm>
          <a:prstGeom prst="rect">
            <a:avLst/>
          </a:prstGeom>
          <a:noFill/>
        </p:spPr>
        <p:txBody>
          <a:bodyPr wrap="square" rtlCol="0">
            <a:spAutoFit/>
          </a:bodyPr>
          <a:lstStyle/>
          <a:p>
            <a:pPr algn="just">
              <a:lnSpc>
                <a:spcPct val="150000"/>
              </a:lnSpc>
            </a:pPr>
            <a:r>
              <a:rPr lang="pt-PT" altLang="pt-PT" b="1" dirty="0">
                <a:latin typeface="Arial" panose="020B0604020202020204" pitchFamily="34" charset="0"/>
                <a:cs typeface="Arial" panose="020B0604020202020204" pitchFamily="34" charset="0"/>
              </a:rPr>
              <a:t>Classificação das Organizações quanto aos seus principais tipos</a:t>
            </a:r>
          </a:p>
          <a:p>
            <a:pPr algn="just">
              <a:lnSpc>
                <a:spcPct val="150000"/>
              </a:lnSpc>
            </a:pPr>
            <a:endParaRPr lang="pt-PT" altLang="pt-PT" sz="1800" dirty="0">
              <a:latin typeface="Arial" panose="020B0604020202020204" pitchFamily="34" charset="0"/>
              <a:cs typeface="Arial" panose="020B0604020202020204" pitchFamily="34" charset="0"/>
            </a:endParaRPr>
          </a:p>
          <a:p>
            <a:pPr algn="just">
              <a:lnSpc>
                <a:spcPct val="150000"/>
              </a:lnSpc>
            </a:pPr>
            <a:r>
              <a:rPr lang="pt-PT" altLang="pt-PT" sz="1800" dirty="0">
                <a:latin typeface="Arial" panose="020B0604020202020204" pitchFamily="34" charset="0"/>
                <a:cs typeface="Arial" panose="020B0604020202020204" pitchFamily="34" charset="0"/>
              </a:rPr>
              <a:t>Os tipos de organização são as diferentes maneiras </a:t>
            </a:r>
            <a:r>
              <a:rPr lang="pt-PT" altLang="pt-PT" sz="1800" dirty="0" err="1">
                <a:latin typeface="Arial" panose="020B0604020202020204" pitchFamily="34" charset="0"/>
                <a:cs typeface="Arial" panose="020B0604020202020204" pitchFamily="34" charset="0"/>
              </a:rPr>
              <a:t>pelas</a:t>
            </a:r>
            <a:r>
              <a:rPr lang="pt-PT" altLang="pt-PT" sz="1800" dirty="0">
                <a:latin typeface="Arial" panose="020B0604020202020204" pitchFamily="34" charset="0"/>
                <a:cs typeface="Arial" panose="020B0604020202020204" pitchFamily="34" charset="0"/>
              </a:rPr>
              <a:t> quais uma organização pode se apresentar. Neste sentido, consoante os fins ou objectivos que perseguem, a sua dimensão, o sector em que operam ou a sua forma jurídica, estas organizações podem ser classificadas em vários tipos. </a:t>
            </a:r>
          </a:p>
          <a:p>
            <a:pPr algn="just">
              <a:lnSpc>
                <a:spcPct val="150000"/>
              </a:lnSpc>
            </a:pPr>
            <a:endParaRPr lang="pt-PT" altLang="pt-PT" dirty="0">
              <a:latin typeface="Arial" panose="020B0604020202020204" pitchFamily="34" charset="0"/>
              <a:cs typeface="Arial" panose="020B0604020202020204" pitchFamily="34" charset="0"/>
            </a:endParaRPr>
          </a:p>
          <a:p>
            <a:pPr algn="just">
              <a:lnSpc>
                <a:spcPct val="150000"/>
              </a:lnSpc>
            </a:pPr>
            <a:r>
              <a:rPr lang="pt-PT" altLang="pt-PT" sz="1800" dirty="0">
                <a:latin typeface="Arial" panose="020B0604020202020204" pitchFamily="34" charset="0"/>
                <a:cs typeface="Arial" panose="020B0604020202020204" pitchFamily="34" charset="0"/>
              </a:rPr>
              <a:t>Entre os mais representativos estão:</a:t>
            </a:r>
          </a:p>
          <a:p>
            <a:endParaRPr lang="pt-PT" dirty="0"/>
          </a:p>
        </p:txBody>
      </p:sp>
    </p:spTree>
    <p:extLst>
      <p:ext uri="{BB962C8B-B14F-4D97-AF65-F5344CB8AC3E}">
        <p14:creationId xmlns:p14="http://schemas.microsoft.com/office/powerpoint/2010/main" val="92284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89BB8-52DE-AC35-80FF-B7882B80351B}"/>
              </a:ext>
            </a:extLst>
          </p:cNvPr>
          <p:cNvSpPr>
            <a:spLocks noGrp="1"/>
          </p:cNvSpPr>
          <p:nvPr>
            <p:ph type="title"/>
          </p:nvPr>
        </p:nvSpPr>
        <p:spPr>
          <a:xfrm>
            <a:off x="55684" y="406690"/>
            <a:ext cx="5832231" cy="1110384"/>
          </a:xfrm>
        </p:spPr>
        <p:txBody>
          <a:bodyPr>
            <a:normAutofit/>
          </a:bodyPr>
          <a:lstStyle/>
          <a:p>
            <a:r>
              <a:rPr lang="pt-PT" altLang="pt-PT" sz="4400" dirty="0">
                <a:solidFill>
                  <a:schemeClr val="accent1"/>
                </a:solidFill>
                <a:latin typeface="Garamond" panose="02020404030301010803" pitchFamily="18" charset="0"/>
              </a:rPr>
              <a:t>Conteúdo Programático</a:t>
            </a:r>
            <a:endParaRPr lang="pt-PT" dirty="0">
              <a:solidFill>
                <a:schemeClr val="accent1"/>
              </a:solidFill>
              <a:latin typeface="Garamond" panose="02020404030301010803" pitchFamily="18" charset="0"/>
            </a:endParaRPr>
          </a:p>
        </p:txBody>
      </p:sp>
      <p:sp>
        <p:nvSpPr>
          <p:cNvPr id="3" name="Content Placeholder 2">
            <a:extLst>
              <a:ext uri="{FF2B5EF4-FFF2-40B4-BE49-F238E27FC236}">
                <a16:creationId xmlns:a16="http://schemas.microsoft.com/office/drawing/2014/main" xmlns="" id="{A612F7D7-ADCD-1FBF-19DA-7DFF19286C50}"/>
              </a:ext>
            </a:extLst>
          </p:cNvPr>
          <p:cNvSpPr>
            <a:spLocks noGrp="1"/>
          </p:cNvSpPr>
          <p:nvPr>
            <p:ph sz="half" idx="1"/>
          </p:nvPr>
        </p:nvSpPr>
        <p:spPr>
          <a:xfrm>
            <a:off x="706315" y="6243840"/>
            <a:ext cx="5181600" cy="460375"/>
          </a:xfrm>
        </p:spPr>
        <p:txBody>
          <a:bodyPr/>
          <a:lstStyle/>
          <a:p>
            <a:pPr marL="0" indent="0">
              <a:buNone/>
            </a:pPr>
            <a:r>
              <a:rPr lang="pt-PT" sz="2200" b="1" dirty="0">
                <a:effectLst/>
                <a:latin typeface="Arial" panose="020B0604020202020204" pitchFamily="34" charset="0"/>
                <a:ea typeface="Arial MT"/>
                <a:cs typeface="Arial MT"/>
              </a:rPr>
              <a:t>Gestão</a:t>
            </a:r>
            <a:r>
              <a:rPr lang="pt-PT" sz="2200" b="1" spc="-10" dirty="0">
                <a:effectLst/>
                <a:latin typeface="Arial" panose="020B0604020202020204" pitchFamily="34" charset="0"/>
                <a:ea typeface="Arial MT"/>
                <a:cs typeface="Arial MT"/>
              </a:rPr>
              <a:t> </a:t>
            </a:r>
            <a:r>
              <a:rPr lang="pt-PT" sz="2200" b="1" dirty="0">
                <a:effectLst/>
                <a:latin typeface="Arial" panose="020B0604020202020204" pitchFamily="34" charset="0"/>
                <a:ea typeface="Arial MT"/>
                <a:cs typeface="Arial MT"/>
              </a:rPr>
              <a:t>de Empresas- </a:t>
            </a:r>
            <a:r>
              <a:rPr lang="pt-PT" sz="1600" b="1" dirty="0">
                <a:effectLst/>
                <a:latin typeface="Arial" panose="020B0604020202020204" pitchFamily="34" charset="0"/>
                <a:ea typeface="Arial MT"/>
                <a:cs typeface="Arial MT"/>
              </a:rPr>
              <a:t>2,5 semanas</a:t>
            </a:r>
          </a:p>
          <a:p>
            <a:endParaRPr lang="pt-PT" dirty="0"/>
          </a:p>
        </p:txBody>
      </p:sp>
      <p:graphicFrame>
        <p:nvGraphicFramePr>
          <p:cNvPr id="13" name="Diagram 12">
            <a:extLst>
              <a:ext uri="{FF2B5EF4-FFF2-40B4-BE49-F238E27FC236}">
                <a16:creationId xmlns:a16="http://schemas.microsoft.com/office/drawing/2014/main" xmlns="" id="{8AAE24D7-5075-4EEE-593B-1DF25C345BD2}"/>
              </a:ext>
            </a:extLst>
          </p:cNvPr>
          <p:cNvGraphicFramePr/>
          <p:nvPr>
            <p:extLst>
              <p:ext uri="{D42A27DB-BD31-4B8C-83A1-F6EECF244321}">
                <p14:modId xmlns:p14="http://schemas.microsoft.com/office/powerpoint/2010/main" val="4245538199"/>
              </p:ext>
            </p:extLst>
          </p:nvPr>
        </p:nvGraphicFramePr>
        <p:xfrm>
          <a:off x="381000" y="1699845"/>
          <a:ext cx="5614555" cy="454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ontent Placeholder 2">
            <a:extLst>
              <a:ext uri="{FF2B5EF4-FFF2-40B4-BE49-F238E27FC236}">
                <a16:creationId xmlns:a16="http://schemas.microsoft.com/office/drawing/2014/main" xmlns="" id="{D4DBA37E-18E3-0A74-8398-29A0C7BF1091}"/>
              </a:ext>
            </a:extLst>
          </p:cNvPr>
          <p:cNvSpPr txBox="1">
            <a:spLocks/>
          </p:cNvSpPr>
          <p:nvPr/>
        </p:nvSpPr>
        <p:spPr>
          <a:xfrm>
            <a:off x="7010400" y="6243840"/>
            <a:ext cx="5181600" cy="436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2200" b="1" dirty="0">
                <a:latin typeface="Arial" panose="020B0604020202020204" pitchFamily="34" charset="0"/>
                <a:ea typeface="Arial MT"/>
                <a:cs typeface="Arial MT"/>
              </a:rPr>
              <a:t>Gestão</a:t>
            </a:r>
            <a:r>
              <a:rPr lang="pt-PT" sz="2200" b="1" spc="-10" dirty="0">
                <a:latin typeface="Arial" panose="020B0604020202020204" pitchFamily="34" charset="0"/>
                <a:ea typeface="Arial MT"/>
                <a:cs typeface="Arial MT"/>
              </a:rPr>
              <a:t> </a:t>
            </a:r>
            <a:r>
              <a:rPr lang="pt-PT" sz="2200" b="1" dirty="0">
                <a:latin typeface="Arial" panose="020B0604020202020204" pitchFamily="34" charset="0"/>
                <a:ea typeface="Arial MT"/>
                <a:cs typeface="Arial MT"/>
              </a:rPr>
              <a:t>de Projectos - </a:t>
            </a:r>
            <a:r>
              <a:rPr lang="pt-PT" sz="1600" b="1" dirty="0">
                <a:latin typeface="Arial" panose="020B0604020202020204" pitchFamily="34" charset="0"/>
                <a:ea typeface="Arial MT"/>
                <a:cs typeface="Arial MT"/>
              </a:rPr>
              <a:t>12,5 semanas</a:t>
            </a:r>
          </a:p>
          <a:p>
            <a:endParaRPr lang="pt-PT" dirty="0"/>
          </a:p>
        </p:txBody>
      </p:sp>
      <p:graphicFrame>
        <p:nvGraphicFramePr>
          <p:cNvPr id="15" name="Diagram 14">
            <a:extLst>
              <a:ext uri="{FF2B5EF4-FFF2-40B4-BE49-F238E27FC236}">
                <a16:creationId xmlns:a16="http://schemas.microsoft.com/office/drawing/2014/main" xmlns="" id="{7E66AB52-3A92-4483-9DD2-97EEFEA8016C}"/>
              </a:ext>
            </a:extLst>
          </p:cNvPr>
          <p:cNvGraphicFramePr/>
          <p:nvPr>
            <p:extLst>
              <p:ext uri="{D42A27DB-BD31-4B8C-83A1-F6EECF244321}">
                <p14:modId xmlns:p14="http://schemas.microsoft.com/office/powerpoint/2010/main" val="3215659383"/>
              </p:ext>
            </p:extLst>
          </p:nvPr>
        </p:nvGraphicFramePr>
        <p:xfrm>
          <a:off x="6349380" y="270163"/>
          <a:ext cx="5205312" cy="6182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5888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2">
            <a:extLst>
              <a:ext uri="{FF2B5EF4-FFF2-40B4-BE49-F238E27FC236}">
                <a16:creationId xmlns:a16="http://schemas.microsoft.com/office/drawing/2014/main" xmlns="" id="{272206FD-0508-B89F-17FA-E36D14ACA9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87B01AAB-07F4-4302-A0D4-637D95694DC3}" type="slidenum">
              <a:rPr lang="pt-PT" altLang="pt-PT" smtClean="0">
                <a:solidFill>
                  <a:schemeClr val="accent2"/>
                </a:solidFill>
              </a:rPr>
              <a:pPr/>
              <a:t>40</a:t>
            </a:fld>
            <a:endParaRPr lang="pt-PT" altLang="pt-PT">
              <a:solidFill>
                <a:schemeClr val="accent2"/>
              </a:solidFill>
            </a:endParaRPr>
          </a:p>
        </p:txBody>
      </p:sp>
      <p:sp>
        <p:nvSpPr>
          <p:cNvPr id="147459" name="TextBox 3">
            <a:extLst>
              <a:ext uri="{FF2B5EF4-FFF2-40B4-BE49-F238E27FC236}">
                <a16:creationId xmlns:a16="http://schemas.microsoft.com/office/drawing/2014/main" xmlns="" id="{81077224-C0DF-3B76-AD86-31D269A617CC}"/>
              </a:ext>
            </a:extLst>
          </p:cNvPr>
          <p:cNvSpPr txBox="1">
            <a:spLocks noChangeArrowheads="1"/>
          </p:cNvSpPr>
          <p:nvPr/>
        </p:nvSpPr>
        <p:spPr bwMode="auto">
          <a:xfrm>
            <a:off x="374794" y="243681"/>
            <a:ext cx="112553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400" b="1" u="sng" dirty="0">
                <a:solidFill>
                  <a:srgbClr val="222222"/>
                </a:solidFill>
                <a:latin typeface="Arial" panose="020B0604020202020204" pitchFamily="34" charset="0"/>
                <a:cs typeface="Arial" panose="020B0604020202020204" pitchFamily="34" charset="0"/>
              </a:rPr>
              <a:t>De acordo com a finalidade</a:t>
            </a:r>
          </a:p>
          <a:p>
            <a:endParaRPr lang="pt-PT" altLang="pt-PT" sz="2400" u="sng" dirty="0">
              <a:solidFill>
                <a:srgbClr val="222222"/>
              </a:solidFill>
              <a:latin typeface="-apple-system"/>
            </a:endParaRPr>
          </a:p>
          <a:p>
            <a:pPr algn="just">
              <a:buFont typeface="Arial" panose="020B0604020202020204" pitchFamily="34" charset="0"/>
              <a:buChar char="•"/>
            </a:pPr>
            <a:r>
              <a:rPr lang="pt-PT" altLang="pt-PT" sz="2400" b="1" dirty="0">
                <a:solidFill>
                  <a:srgbClr val="222222"/>
                </a:solidFill>
                <a:latin typeface="-apple-system"/>
              </a:rPr>
              <a:t>Organizações com fins lucrativos</a:t>
            </a:r>
            <a:r>
              <a:rPr lang="pt-PT" altLang="pt-PT" sz="2400" dirty="0">
                <a:solidFill>
                  <a:srgbClr val="222222"/>
                </a:solidFill>
                <a:latin typeface="-apple-system"/>
              </a:rPr>
              <a:t>: </a:t>
            </a:r>
            <a:r>
              <a:rPr lang="pt-PT" altLang="pt-PT" sz="2400" u="sng" dirty="0">
                <a:solidFill>
                  <a:srgbClr val="222222"/>
                </a:solidFill>
                <a:latin typeface="-apple-system"/>
              </a:rPr>
              <a:t>São aquelas que existem para gerar lucros </a:t>
            </a:r>
            <a:r>
              <a:rPr lang="pt-PT" altLang="pt-PT" sz="2400" u="sng" dirty="0" err="1">
                <a:solidFill>
                  <a:srgbClr val="222222"/>
                </a:solidFill>
                <a:latin typeface="-apple-system"/>
              </a:rPr>
              <a:t>econômicos</a:t>
            </a:r>
            <a:r>
              <a:rPr lang="pt-PT" altLang="pt-PT" sz="2400" u="sng" dirty="0">
                <a:solidFill>
                  <a:srgbClr val="222222"/>
                </a:solidFill>
                <a:latin typeface="-apple-system"/>
              </a:rPr>
              <a:t> para seus proprietários e accionistas </a:t>
            </a:r>
            <a:r>
              <a:rPr lang="pt-PT" altLang="pt-PT" sz="2400" dirty="0">
                <a:solidFill>
                  <a:srgbClr val="222222"/>
                </a:solidFill>
                <a:latin typeface="-apple-system"/>
              </a:rPr>
              <a:t>( empresas) . Ou seja, pretendem obter retorno do capital investido. Por exemplo, sociedades de capital privado, grupos de empresas ou </a:t>
            </a:r>
            <a:r>
              <a:rPr lang="pt-PT" altLang="pt-PT" sz="2400" i="1" dirty="0">
                <a:solidFill>
                  <a:srgbClr val="222222"/>
                </a:solidFill>
                <a:latin typeface="-apple-system"/>
              </a:rPr>
              <a:t>holdings</a:t>
            </a:r>
            <a:r>
              <a:rPr lang="pt-PT" altLang="pt-PT" sz="2400" dirty="0">
                <a:solidFill>
                  <a:srgbClr val="222222"/>
                </a:solidFill>
                <a:latin typeface="-apple-system"/>
              </a:rPr>
              <a:t> , sociedades </a:t>
            </a:r>
            <a:r>
              <a:rPr lang="pt-PT" altLang="pt-PT" sz="2400" dirty="0" err="1">
                <a:solidFill>
                  <a:srgbClr val="222222"/>
                </a:solidFill>
                <a:latin typeface="-apple-system"/>
              </a:rPr>
              <a:t>anônimas</a:t>
            </a:r>
            <a:r>
              <a:rPr lang="pt-PT" altLang="pt-PT" sz="2400" dirty="0">
                <a:solidFill>
                  <a:srgbClr val="222222"/>
                </a:solidFill>
                <a:latin typeface="-apple-system"/>
              </a:rPr>
              <a:t>, </a:t>
            </a:r>
            <a:r>
              <a:rPr lang="pt-PT" altLang="pt-PT" sz="2400" dirty="0">
                <a:latin typeface="-apple-system"/>
              </a:rPr>
              <a:t>cooperativas</a:t>
            </a:r>
            <a:r>
              <a:rPr lang="pt-PT" altLang="pt-PT" sz="2400" dirty="0">
                <a:solidFill>
                  <a:srgbClr val="222222"/>
                </a:solidFill>
                <a:latin typeface="-apple-system"/>
              </a:rPr>
              <a:t> , entre outros..</a:t>
            </a:r>
          </a:p>
          <a:p>
            <a:pPr algn="just">
              <a:buFont typeface="Arial" panose="020B0604020202020204" pitchFamily="34" charset="0"/>
              <a:buChar char="•"/>
            </a:pPr>
            <a:r>
              <a:rPr lang="pt-PT" altLang="pt-PT" sz="2400" b="1" dirty="0">
                <a:solidFill>
                  <a:srgbClr val="222222"/>
                </a:solidFill>
                <a:latin typeface="-apple-system"/>
              </a:rPr>
              <a:t>Organizações sem fins lucrativos</a:t>
            </a:r>
            <a:r>
              <a:rPr lang="pt-PT" altLang="pt-PT" sz="2400" dirty="0">
                <a:solidFill>
                  <a:srgbClr val="222222"/>
                </a:solidFill>
                <a:latin typeface="-apple-system"/>
              </a:rPr>
              <a:t>: </a:t>
            </a:r>
            <a:r>
              <a:rPr lang="pt-PT" altLang="pt-PT" sz="2400" u="sng" dirty="0">
                <a:solidFill>
                  <a:srgbClr val="222222"/>
                </a:solidFill>
                <a:latin typeface="-apple-system"/>
              </a:rPr>
              <a:t>São aquelas instituições que existem para servir a comunidade e recebem contribuições de parceiros e doações</a:t>
            </a:r>
            <a:r>
              <a:rPr lang="pt-PT" altLang="pt-PT" sz="2400" dirty="0">
                <a:solidFill>
                  <a:srgbClr val="222222"/>
                </a:solidFill>
                <a:latin typeface="-apple-system"/>
              </a:rPr>
              <a:t>. Embora possam movimentar dinheiro, este dinheiro não pode ser distribuído como lucro para os proprietários da organização. Por exemplo, </a:t>
            </a:r>
            <a:r>
              <a:rPr lang="pt-PT" altLang="pt-PT" sz="2400" dirty="0">
                <a:latin typeface="-apple-system"/>
              </a:rPr>
              <a:t>organizações não governamentais</a:t>
            </a:r>
            <a:r>
              <a:rPr lang="pt-PT" altLang="pt-PT" sz="2400" dirty="0">
                <a:solidFill>
                  <a:srgbClr val="222222"/>
                </a:solidFill>
                <a:latin typeface="-apple-system"/>
              </a:rPr>
              <a:t> (</a:t>
            </a:r>
            <a:r>
              <a:rPr lang="pt-PT" altLang="pt-PT" sz="2400" dirty="0" err="1">
                <a:solidFill>
                  <a:srgbClr val="222222"/>
                </a:solidFill>
                <a:latin typeface="-apple-system"/>
              </a:rPr>
              <a:t>ONGs</a:t>
            </a:r>
            <a:r>
              <a:rPr lang="pt-PT" altLang="pt-PT" sz="2400" dirty="0">
                <a:solidFill>
                  <a:srgbClr val="222222"/>
                </a:solidFill>
                <a:latin typeface="-apple-system"/>
              </a:rPr>
              <a:t>), organizações civis e fundações, entre outras.</a:t>
            </a:r>
          </a:p>
          <a:p>
            <a:pPr algn="just">
              <a:buFont typeface="Arial" panose="020B0604020202020204" pitchFamily="34" charset="0"/>
              <a:buChar char="•"/>
            </a:pPr>
            <a:r>
              <a:rPr lang="pt-PT" altLang="pt-PT" sz="2400" b="1" dirty="0">
                <a:solidFill>
                  <a:srgbClr val="222222"/>
                </a:solidFill>
                <a:latin typeface="-apple-system"/>
              </a:rPr>
              <a:t>Organizações públicas com fins administrativos</a:t>
            </a:r>
            <a:r>
              <a:rPr lang="pt-PT" altLang="pt-PT" sz="2400" dirty="0">
                <a:solidFill>
                  <a:srgbClr val="222222"/>
                </a:solidFill>
                <a:latin typeface="-apple-system"/>
              </a:rPr>
              <a:t> </a:t>
            </a:r>
            <a:r>
              <a:rPr lang="pt-PT" altLang="pt-PT" sz="2400" b="1" dirty="0">
                <a:solidFill>
                  <a:srgbClr val="222222"/>
                </a:solidFill>
                <a:latin typeface="-apple-system"/>
              </a:rPr>
              <a:t>sociais</a:t>
            </a:r>
            <a:r>
              <a:rPr lang="pt-PT" altLang="pt-PT" sz="2400" dirty="0">
                <a:solidFill>
                  <a:srgbClr val="222222"/>
                </a:solidFill>
                <a:latin typeface="-apple-system"/>
              </a:rPr>
              <a:t>: são aquelas organizações criadas por um governo para fornecer serviços à sociedade ( ministérios, BM e entidades arrecadadoras).</a:t>
            </a:r>
          </a:p>
          <a:p>
            <a:pPr>
              <a:buFont typeface="Arial" panose="020B0604020202020204" pitchFamily="34" charset="0"/>
              <a:buChar char="•"/>
            </a:pPr>
            <a:endParaRPr lang="pt-PT" altLang="pt-PT" sz="2400" dirty="0">
              <a:solidFill>
                <a:srgbClr val="222222"/>
              </a:solidFill>
              <a:latin typeface="-apple-system"/>
            </a:endParaRPr>
          </a:p>
          <a:p>
            <a:pPr>
              <a:buFont typeface="Arial" panose="020B0604020202020204" pitchFamily="34" charset="0"/>
              <a:buChar char="•"/>
            </a:pPr>
            <a:endParaRPr lang="pt-PT" altLang="pt-PT" sz="2400" dirty="0">
              <a:solidFill>
                <a:srgbClr val="222222"/>
              </a:solidFill>
              <a:latin typeface="-apple-system"/>
            </a:endParaRPr>
          </a:p>
          <a:p>
            <a:endParaRPr lang="pt-PT" altLang="pt-PT" sz="2400" dirty="0">
              <a:solidFill>
                <a:srgbClr val="222222"/>
              </a:solidFill>
              <a:latin typeface="-apple-system"/>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2">
            <a:extLst>
              <a:ext uri="{FF2B5EF4-FFF2-40B4-BE49-F238E27FC236}">
                <a16:creationId xmlns:a16="http://schemas.microsoft.com/office/drawing/2014/main" xmlns="" id="{40BAF98A-48BC-F096-6BF9-FD169CA5B3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51C8650B-D87B-40FF-BCE8-E9CB92082230}" type="slidenum">
              <a:rPr lang="pt-PT" altLang="pt-PT" smtClean="0">
                <a:solidFill>
                  <a:schemeClr val="accent2"/>
                </a:solidFill>
              </a:rPr>
              <a:pPr/>
              <a:t>41</a:t>
            </a:fld>
            <a:endParaRPr lang="pt-PT" altLang="pt-PT">
              <a:solidFill>
                <a:schemeClr val="accent2"/>
              </a:solidFill>
            </a:endParaRPr>
          </a:p>
        </p:txBody>
      </p:sp>
      <p:sp>
        <p:nvSpPr>
          <p:cNvPr id="145411" name="TextBox 3">
            <a:extLst>
              <a:ext uri="{FF2B5EF4-FFF2-40B4-BE49-F238E27FC236}">
                <a16:creationId xmlns:a16="http://schemas.microsoft.com/office/drawing/2014/main" xmlns="" id="{0CAB7CFA-B270-FD6D-E88B-A65B462D3453}"/>
              </a:ext>
            </a:extLst>
          </p:cNvPr>
          <p:cNvSpPr txBox="1">
            <a:spLocks noChangeArrowheads="1"/>
          </p:cNvSpPr>
          <p:nvPr/>
        </p:nvSpPr>
        <p:spPr bwMode="auto">
          <a:xfrm>
            <a:off x="468312" y="317068"/>
            <a:ext cx="1125537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endParaRPr lang="pt-PT" altLang="pt-PT" sz="2000" dirty="0">
              <a:latin typeface="Arial" panose="020B0604020202020204" pitchFamily="34" charset="0"/>
              <a:cs typeface="Arial" panose="020B0604020202020204" pitchFamily="34" charset="0"/>
            </a:endParaRPr>
          </a:p>
          <a:p>
            <a:pPr algn="just"/>
            <a:r>
              <a:rPr lang="pt-PT" altLang="pt-PT" sz="2200" b="1" u="sng" dirty="0">
                <a:latin typeface="Arial" panose="020B0604020202020204" pitchFamily="34" charset="0"/>
                <a:cs typeface="Arial" panose="020B0604020202020204" pitchFamily="34" charset="0"/>
              </a:rPr>
              <a:t>De acordo com a formalidade</a:t>
            </a:r>
          </a:p>
          <a:p>
            <a:pPr algn="just"/>
            <a:endParaRPr lang="pt-PT" altLang="pt-PT" sz="22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pt-PT" altLang="pt-PT" sz="2200" b="1" dirty="0">
                <a:latin typeface="Arial" panose="020B0604020202020204" pitchFamily="34" charset="0"/>
                <a:cs typeface="Arial" panose="020B0604020202020204" pitchFamily="34" charset="0"/>
              </a:rPr>
              <a:t>Organizações formais: </a:t>
            </a:r>
            <a:r>
              <a:rPr lang="pt-PT" altLang="pt-PT" sz="2200" dirty="0">
                <a:latin typeface="Arial" panose="020B0604020202020204" pitchFamily="34" charset="0"/>
                <a:cs typeface="Arial" panose="020B0604020202020204" pitchFamily="34" charset="0"/>
              </a:rPr>
              <a:t>Eles surgem deliberadamente e um padrão de relacionamento é estabelecido entre seus componentes para o alcance efectivo do objectivo.</a:t>
            </a:r>
          </a:p>
          <a:p>
            <a:pPr algn="just">
              <a:lnSpc>
                <a:spcPct val="150000"/>
              </a:lnSpc>
              <a:buFont typeface="Arial" panose="020B0604020202020204" pitchFamily="34" charset="0"/>
              <a:buChar char="•"/>
            </a:pPr>
            <a:r>
              <a:rPr lang="pt-PT" altLang="pt-PT" sz="2200" b="1" dirty="0">
                <a:latin typeface="Arial" panose="020B0604020202020204" pitchFamily="34" charset="0"/>
                <a:cs typeface="Arial" panose="020B0604020202020204" pitchFamily="34" charset="0"/>
              </a:rPr>
              <a:t>Organizações informais: </a:t>
            </a:r>
            <a:r>
              <a:rPr lang="pt-PT" altLang="pt-PT" sz="2200" dirty="0">
                <a:latin typeface="Arial" panose="020B0604020202020204" pitchFamily="34" charset="0"/>
                <a:cs typeface="Arial" panose="020B0604020202020204" pitchFamily="34" charset="0"/>
              </a:rPr>
              <a:t>Eles surgem espontaneamente devido às actividades e interacções dos participantes.</a:t>
            </a:r>
          </a:p>
          <a:p>
            <a:endParaRPr lang="pt-PT" altLang="pt-PT" sz="2400" dirty="0">
              <a:solidFill>
                <a:srgbClr val="222222"/>
              </a:solidFill>
              <a:latin typeface="-apple-system"/>
            </a:endParaRPr>
          </a:p>
          <a:p>
            <a:endParaRPr lang="pt-PT" altLang="pt-PT" sz="2400" dirty="0">
              <a:solidFill>
                <a:srgbClr val="222222"/>
              </a:solidFill>
              <a:latin typeface="-apple-syste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2">
            <a:extLst>
              <a:ext uri="{FF2B5EF4-FFF2-40B4-BE49-F238E27FC236}">
                <a16:creationId xmlns:a16="http://schemas.microsoft.com/office/drawing/2014/main" xmlns="" id="{898E09BA-8727-D7BD-A116-E53F142B86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A557CBA3-EEE1-41EE-8DD7-01401FB6B1C9}" type="slidenum">
              <a:rPr lang="pt-PT" altLang="pt-PT" smtClean="0">
                <a:solidFill>
                  <a:schemeClr val="accent2"/>
                </a:solidFill>
              </a:rPr>
              <a:pPr/>
              <a:t>42</a:t>
            </a:fld>
            <a:endParaRPr lang="pt-PT" altLang="pt-PT">
              <a:solidFill>
                <a:schemeClr val="accent2"/>
              </a:solidFill>
            </a:endParaRPr>
          </a:p>
        </p:txBody>
      </p:sp>
      <p:sp>
        <p:nvSpPr>
          <p:cNvPr id="146435" name="TextBox 3">
            <a:extLst>
              <a:ext uri="{FF2B5EF4-FFF2-40B4-BE49-F238E27FC236}">
                <a16:creationId xmlns:a16="http://schemas.microsoft.com/office/drawing/2014/main" xmlns="" id="{F77464D7-5CE5-0D0E-3ADC-F9EC6B8C7A4E}"/>
              </a:ext>
            </a:extLst>
          </p:cNvPr>
          <p:cNvSpPr txBox="1">
            <a:spLocks noChangeArrowheads="1"/>
          </p:cNvSpPr>
          <p:nvPr/>
        </p:nvSpPr>
        <p:spPr bwMode="auto">
          <a:xfrm>
            <a:off x="239713" y="136525"/>
            <a:ext cx="112553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400" b="1" u="sng" dirty="0">
                <a:solidFill>
                  <a:srgbClr val="222222"/>
                </a:solidFill>
                <a:latin typeface="Arial" panose="020B0604020202020204" pitchFamily="34" charset="0"/>
                <a:cs typeface="Arial" panose="020B0604020202020204" pitchFamily="34" charset="0"/>
              </a:rPr>
              <a:t>De acordo com a propriedade</a:t>
            </a:r>
          </a:p>
          <a:p>
            <a:endParaRPr lang="pt-PT" altLang="pt-PT" sz="2400" u="sng" dirty="0">
              <a:solidFill>
                <a:srgbClr val="222222"/>
              </a:solidFill>
              <a:latin typeface="-apple-system"/>
            </a:endParaRPr>
          </a:p>
          <a:p>
            <a:pPr algn="just">
              <a:buFont typeface="Arial" panose="020B0604020202020204" pitchFamily="34" charset="0"/>
              <a:buChar char="•"/>
            </a:pPr>
            <a:r>
              <a:rPr lang="pt-PT" altLang="pt-PT" sz="2100" b="1" dirty="0">
                <a:latin typeface="Arial" panose="020B0604020202020204" pitchFamily="34" charset="0"/>
                <a:cs typeface="Arial" panose="020B0604020202020204" pitchFamily="34" charset="0"/>
              </a:rPr>
              <a:t>Organizações privadas</a:t>
            </a:r>
            <a:r>
              <a:rPr lang="pt-PT" altLang="pt-PT" sz="2100" dirty="0">
                <a:latin typeface="Arial" panose="020B0604020202020204" pitchFamily="34" charset="0"/>
                <a:cs typeface="Arial" panose="020B0604020202020204" pitchFamily="34" charset="0"/>
              </a:rPr>
              <a:t>: </a:t>
            </a:r>
            <a:r>
              <a:rPr lang="pt-PT" altLang="pt-PT" sz="2100" u="sng" dirty="0">
                <a:solidFill>
                  <a:srgbClr val="222222"/>
                </a:solidFill>
                <a:latin typeface="Arial" panose="020B0604020202020204" pitchFamily="34" charset="0"/>
                <a:cs typeface="Arial" panose="020B0604020202020204" pitchFamily="34" charset="0"/>
              </a:rPr>
              <a:t>são aquelas cujos accionistas maioritários ou totais são </a:t>
            </a:r>
            <a:r>
              <a:rPr lang="pt-PT" altLang="pt-PT" sz="2100" u="sng" dirty="0">
                <a:latin typeface="Arial" panose="020B0604020202020204" pitchFamily="34" charset="0"/>
                <a:cs typeface="Arial" panose="020B0604020202020204" pitchFamily="34" charset="0"/>
              </a:rPr>
              <a:t>capitais</a:t>
            </a:r>
            <a:r>
              <a:rPr lang="pt-PT" altLang="pt-PT" sz="2100" u="sng" dirty="0">
                <a:solidFill>
                  <a:srgbClr val="222222"/>
                </a:solidFill>
                <a:latin typeface="Arial" panose="020B0604020202020204" pitchFamily="34" charset="0"/>
                <a:cs typeface="Arial" panose="020B0604020202020204" pitchFamily="34" charset="0"/>
              </a:rPr>
              <a:t> privados, </a:t>
            </a:r>
            <a:r>
              <a:rPr lang="pt-PT" altLang="pt-PT" sz="2100" dirty="0">
                <a:solidFill>
                  <a:srgbClr val="222222"/>
                </a:solidFill>
                <a:latin typeface="Arial" panose="020B0604020202020204" pitchFamily="34" charset="0"/>
                <a:cs typeface="Arial" panose="020B0604020202020204" pitchFamily="34" charset="0"/>
              </a:rPr>
              <a:t>e que, portanto, são administradas de acordo com a vontade independente destes</a:t>
            </a:r>
            <a:r>
              <a:rPr lang="pt-PT" altLang="pt-PT" sz="2100" dirty="0">
                <a:latin typeface="Arial" panose="020B0604020202020204" pitchFamily="34" charset="0"/>
                <a:cs typeface="Arial" panose="020B0604020202020204" pitchFamily="34" charset="0"/>
              </a:rPr>
              <a:t>. Os </a:t>
            </a:r>
            <a:r>
              <a:rPr lang="pt-PT" altLang="pt-PT" sz="2100" dirty="0">
                <a:solidFill>
                  <a:srgbClr val="222222"/>
                </a:solidFill>
                <a:latin typeface="Arial" panose="020B0604020202020204" pitchFamily="34" charset="0"/>
                <a:cs typeface="Arial" panose="020B0604020202020204" pitchFamily="34" charset="0"/>
              </a:rPr>
              <a:t>interesses estão voltados para a </a:t>
            </a:r>
            <a:r>
              <a:rPr lang="pt-PT" altLang="pt-PT" sz="2100" dirty="0">
                <a:solidFill>
                  <a:srgbClr val="000000"/>
                </a:solidFill>
                <a:latin typeface="Arial" panose="020B0604020202020204" pitchFamily="34" charset="0"/>
                <a:cs typeface="Arial" panose="020B0604020202020204" pitchFamily="34" charset="0"/>
              </a:rPr>
              <a:t>lucratividade</a:t>
            </a:r>
            <a:r>
              <a:rPr lang="pt-PT" altLang="pt-PT" sz="2100" dirty="0">
                <a:solidFill>
                  <a:srgbClr val="222222"/>
                </a:solidFill>
                <a:latin typeface="Arial" panose="020B0604020202020204" pitchFamily="34" charset="0"/>
                <a:cs typeface="Arial" panose="020B0604020202020204" pitchFamily="34" charset="0"/>
              </a:rPr>
              <a:t> e a obtenção de lucros, em troca da venda competitiva de </a:t>
            </a:r>
            <a:r>
              <a:rPr lang="pt-PT" altLang="pt-PT" sz="2100" dirty="0">
                <a:latin typeface="Arial" panose="020B0604020202020204" pitchFamily="34" charset="0"/>
                <a:cs typeface="Arial" panose="020B0604020202020204" pitchFamily="34" charset="0"/>
              </a:rPr>
              <a:t>produtos ou serviços.</a:t>
            </a:r>
          </a:p>
          <a:p>
            <a:pPr algn="just">
              <a:buFont typeface="Arial" panose="020B0604020202020204" pitchFamily="34" charset="0"/>
              <a:buChar char="•"/>
            </a:pPr>
            <a:endParaRPr lang="pt-PT" altLang="pt-PT" sz="21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100" b="1" dirty="0">
                <a:latin typeface="Arial" panose="020B0604020202020204" pitchFamily="34" charset="0"/>
                <a:cs typeface="Arial" panose="020B0604020202020204" pitchFamily="34" charset="0"/>
              </a:rPr>
              <a:t>Organizações públicas</a:t>
            </a:r>
            <a:r>
              <a:rPr lang="pt-PT" altLang="pt-PT" sz="2100" dirty="0">
                <a:latin typeface="Arial" panose="020B0604020202020204" pitchFamily="34" charset="0"/>
                <a:cs typeface="Arial" panose="020B0604020202020204" pitchFamily="34" charset="0"/>
              </a:rPr>
              <a:t>: </a:t>
            </a:r>
            <a:r>
              <a:rPr lang="pt-PT" altLang="pt-PT" sz="2100" u="sng" dirty="0">
                <a:latin typeface="Arial" panose="020B0604020202020204" pitchFamily="34" charset="0"/>
                <a:cs typeface="Arial" panose="020B0604020202020204" pitchFamily="34" charset="0"/>
              </a:rPr>
              <a:t>São aqueles em que há participação governamental</a:t>
            </a:r>
            <a:r>
              <a:rPr lang="pt-PT" altLang="pt-PT" sz="2100" dirty="0">
                <a:latin typeface="Arial" panose="020B0604020202020204" pitchFamily="34" charset="0"/>
                <a:cs typeface="Arial" panose="020B0604020202020204" pitchFamily="34" charset="0"/>
              </a:rPr>
              <a:t>. Visa resguardar o direito da população em acessar determinado serviço,</a:t>
            </a:r>
            <a:r>
              <a:rPr lang="pt-PT" altLang="pt-PT" sz="2100" dirty="0">
                <a:solidFill>
                  <a:srgbClr val="222222"/>
                </a:solidFill>
                <a:latin typeface="Arial" panose="020B0604020202020204" pitchFamily="34" charset="0"/>
                <a:cs typeface="Arial" panose="020B0604020202020204" pitchFamily="34" charset="0"/>
              </a:rPr>
              <a:t> a redistribuição da riqueza ou a defesa dos interesses públicos.</a:t>
            </a:r>
          </a:p>
          <a:p>
            <a:pPr algn="just">
              <a:buFont typeface="Arial" panose="020B0604020202020204" pitchFamily="34" charset="0"/>
              <a:buChar char="•"/>
            </a:pPr>
            <a:endParaRPr lang="pt-PT" altLang="pt-PT" sz="21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100" b="1" dirty="0">
                <a:latin typeface="Arial" panose="020B0604020202020204" pitchFamily="34" charset="0"/>
                <a:cs typeface="Arial" panose="020B0604020202020204" pitchFamily="34" charset="0"/>
              </a:rPr>
              <a:t>Organizações mistas: </a:t>
            </a:r>
            <a:r>
              <a:rPr lang="pt-PT" altLang="pt-PT" sz="2100" u="sng" dirty="0" smtClean="0">
                <a:latin typeface="Arial" panose="020B0604020202020204" pitchFamily="34" charset="0"/>
                <a:cs typeface="Arial" panose="020B0604020202020204" pitchFamily="34" charset="0"/>
              </a:rPr>
              <a:t>é uma sociedade na qual há colaboração entre o Estado e particulares, ambos reunindo recursos para a realização de uma finalidade, sempre de </a:t>
            </a:r>
            <a:r>
              <a:rPr lang="pt-PT" altLang="pt-PT" sz="2100" u="sng" dirty="0" err="1" smtClean="0">
                <a:latin typeface="Arial" panose="020B0604020202020204" pitchFamily="34" charset="0"/>
                <a:cs typeface="Arial" panose="020B0604020202020204" pitchFamily="34" charset="0"/>
              </a:rPr>
              <a:t>objectivo</a:t>
            </a:r>
            <a:r>
              <a:rPr lang="pt-PT" altLang="pt-PT" sz="2100" u="sng" dirty="0" smtClean="0">
                <a:latin typeface="Arial" panose="020B0604020202020204" pitchFamily="34" charset="0"/>
                <a:cs typeface="Arial" panose="020B0604020202020204" pitchFamily="34" charset="0"/>
              </a:rPr>
              <a:t> económico.</a:t>
            </a:r>
            <a:r>
              <a:rPr lang="pt-PT" altLang="pt-PT" sz="2100" dirty="0" smtClean="0">
                <a:latin typeface="Arial" panose="020B0604020202020204" pitchFamily="34" charset="0"/>
                <a:cs typeface="Arial" panose="020B0604020202020204" pitchFamily="34" charset="0"/>
              </a:rPr>
              <a:t> Fornece </a:t>
            </a:r>
            <a:r>
              <a:rPr lang="pt-PT" altLang="pt-PT" sz="2100" dirty="0">
                <a:latin typeface="Arial" panose="020B0604020202020204" pitchFamily="34" charset="0"/>
                <a:cs typeface="Arial" panose="020B0604020202020204" pitchFamily="34" charset="0"/>
              </a:rPr>
              <a:t>serviços públicos apesar de juridicamente estarem enquadradas como Pessoas Jurídicas de Direito Privado. Busca proporcionar o acesso pela população, mas também a lucratividade com a sua actuação.</a:t>
            </a:r>
          </a:p>
          <a:p>
            <a:pPr>
              <a:buFont typeface="Arial" panose="020B0604020202020204" pitchFamily="34" charset="0"/>
              <a:buChar char="•"/>
            </a:pPr>
            <a:endParaRPr lang="pt-PT" altLang="pt-PT" sz="2400" dirty="0">
              <a:solidFill>
                <a:srgbClr val="222222"/>
              </a:solidFill>
              <a:latin typeface="-apple-system"/>
            </a:endParaRPr>
          </a:p>
          <a:p>
            <a:pPr>
              <a:buFont typeface="Arial" panose="020B0604020202020204" pitchFamily="34" charset="0"/>
              <a:buChar char="•"/>
            </a:pPr>
            <a:endParaRPr lang="pt-PT" altLang="pt-PT" sz="2400" dirty="0">
              <a:solidFill>
                <a:srgbClr val="222222"/>
              </a:solidFill>
              <a:latin typeface="-apple-system"/>
            </a:endParaRPr>
          </a:p>
          <a:p>
            <a:pPr>
              <a:buFont typeface="Arial" panose="020B0604020202020204" pitchFamily="34" charset="0"/>
              <a:buChar char="•"/>
            </a:pPr>
            <a:endParaRPr lang="pt-PT" altLang="pt-PT" sz="2400" dirty="0">
              <a:solidFill>
                <a:srgbClr val="222222"/>
              </a:solidFill>
              <a:latin typeface="-apple-system"/>
            </a:endParaRPr>
          </a:p>
          <a:p>
            <a:endParaRPr lang="pt-PT" altLang="pt-PT" sz="2400" dirty="0">
              <a:solidFill>
                <a:srgbClr val="222222"/>
              </a:solidFill>
              <a:latin typeface="-apple-syste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2">
            <a:extLst>
              <a:ext uri="{FF2B5EF4-FFF2-40B4-BE49-F238E27FC236}">
                <a16:creationId xmlns:a16="http://schemas.microsoft.com/office/drawing/2014/main" xmlns="" id="{787108DE-CDBD-E727-C934-8C868A4514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0CA6F3E5-6E34-4B62-821A-A542E5F9FFFA}" type="slidenum">
              <a:rPr lang="pt-PT" altLang="pt-PT" smtClean="0">
                <a:solidFill>
                  <a:schemeClr val="accent2"/>
                </a:solidFill>
              </a:rPr>
              <a:pPr/>
              <a:t>43</a:t>
            </a:fld>
            <a:endParaRPr lang="pt-PT" altLang="pt-PT">
              <a:solidFill>
                <a:schemeClr val="accent2"/>
              </a:solidFill>
            </a:endParaRPr>
          </a:p>
        </p:txBody>
      </p:sp>
      <p:sp>
        <p:nvSpPr>
          <p:cNvPr id="148483" name="TextBox 3">
            <a:extLst>
              <a:ext uri="{FF2B5EF4-FFF2-40B4-BE49-F238E27FC236}">
                <a16:creationId xmlns:a16="http://schemas.microsoft.com/office/drawing/2014/main" xmlns="" id="{885D7CED-D942-9AE6-D3EB-56754EA9F46E}"/>
              </a:ext>
            </a:extLst>
          </p:cNvPr>
          <p:cNvSpPr txBox="1">
            <a:spLocks noChangeArrowheads="1"/>
          </p:cNvSpPr>
          <p:nvPr/>
        </p:nvSpPr>
        <p:spPr bwMode="auto">
          <a:xfrm>
            <a:off x="373856" y="136525"/>
            <a:ext cx="112553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000" b="1" u="sng" dirty="0">
                <a:solidFill>
                  <a:srgbClr val="222222"/>
                </a:solidFill>
                <a:latin typeface="Arial" panose="020B0604020202020204" pitchFamily="34" charset="0"/>
                <a:cs typeface="Arial" panose="020B0604020202020204" pitchFamily="34" charset="0"/>
              </a:rPr>
              <a:t>De acordo com a estrutura</a:t>
            </a:r>
          </a:p>
          <a:p>
            <a:endParaRPr lang="pt-PT" altLang="pt-PT" sz="2000" u="sng" dirty="0">
              <a:solidFill>
                <a:srgbClr val="222222"/>
              </a:solidFill>
              <a:latin typeface="-apple-system"/>
            </a:endParaRPr>
          </a:p>
          <a:p>
            <a:pPr algn="just"/>
            <a:r>
              <a:rPr lang="pt-PT" altLang="pt-PT" sz="2000" b="1" dirty="0">
                <a:latin typeface="Arial" panose="020B0604020202020204" pitchFamily="34" charset="0"/>
                <a:cs typeface="Arial" panose="020B0604020202020204" pitchFamily="34" charset="0"/>
              </a:rPr>
              <a:t>Organização Linear- </a:t>
            </a:r>
            <a:r>
              <a:rPr lang="pt-PT" altLang="pt-PT" sz="2000" u="sng" dirty="0">
                <a:latin typeface="Arial" panose="020B0604020202020204" pitchFamily="34" charset="0"/>
                <a:cs typeface="Arial" panose="020B0604020202020204" pitchFamily="34" charset="0"/>
              </a:rPr>
              <a:t>cada superior possui autoridade única sobre  os seus subordinados. </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b="1" dirty="0">
                <a:latin typeface="Arial" panose="020B0604020202020204" pitchFamily="34" charset="0"/>
                <a:cs typeface="Arial" panose="020B0604020202020204" pitchFamily="34" charset="0"/>
              </a:rPr>
              <a:t>Organização funcional- </a:t>
            </a:r>
            <a:r>
              <a:rPr lang="en-US" altLang="pt-PT" sz="2000" dirty="0">
                <a:latin typeface="Arial" panose="020B0604020202020204" pitchFamily="34" charset="0"/>
                <a:cs typeface="Arial" panose="020B0604020202020204" pitchFamily="34" charset="0"/>
              </a:rPr>
              <a:t>É </a:t>
            </a:r>
            <a:r>
              <a:rPr lang="en-US" altLang="pt-PT" sz="2000" u="sng" dirty="0">
                <a:latin typeface="Arial" panose="020B0604020202020204" pitchFamily="34" charset="0"/>
                <a:cs typeface="Arial" panose="020B0604020202020204" pitchFamily="34" charset="0"/>
              </a:rPr>
              <a:t>a </a:t>
            </a:r>
            <a:r>
              <a:rPr lang="en-US" altLang="pt-PT" sz="2000" u="sng" dirty="0" err="1">
                <a:latin typeface="Arial" panose="020B0604020202020204" pitchFamily="34" charset="0"/>
                <a:cs typeface="Arial" panose="020B0604020202020204" pitchFamily="34" charset="0"/>
              </a:rPr>
              <a:t>estrutura</a:t>
            </a:r>
            <a:r>
              <a:rPr lang="en-US" altLang="pt-PT" sz="2000" u="sng" dirty="0">
                <a:latin typeface="Arial" panose="020B0604020202020204" pitchFamily="34" charset="0"/>
                <a:cs typeface="Arial" panose="020B0604020202020204" pitchFamily="34" charset="0"/>
              </a:rPr>
              <a:t> </a:t>
            </a:r>
            <a:r>
              <a:rPr lang="en-US" altLang="pt-PT" sz="2000" u="sng" dirty="0" err="1">
                <a:latin typeface="Arial" panose="020B0604020202020204" pitchFamily="34" charset="0"/>
                <a:cs typeface="Arial" panose="020B0604020202020204" pitchFamily="34" charset="0"/>
              </a:rPr>
              <a:t>organizacional</a:t>
            </a:r>
            <a:r>
              <a:rPr lang="en-US" altLang="pt-PT" sz="2000" u="sng" dirty="0">
                <a:latin typeface="Arial" panose="020B0604020202020204" pitchFamily="34" charset="0"/>
                <a:cs typeface="Arial" panose="020B0604020202020204" pitchFamily="34" charset="0"/>
              </a:rPr>
              <a:t> que </a:t>
            </a:r>
            <a:r>
              <a:rPr lang="en-US" altLang="pt-PT" sz="2000" u="sng" dirty="0" err="1">
                <a:latin typeface="Arial" panose="020B0604020202020204" pitchFamily="34" charset="0"/>
                <a:cs typeface="Arial" panose="020B0604020202020204" pitchFamily="34" charset="0"/>
              </a:rPr>
              <a:t>aplica</a:t>
            </a:r>
            <a:r>
              <a:rPr lang="en-US" altLang="pt-PT" sz="2000" u="sng" dirty="0">
                <a:latin typeface="Arial" panose="020B0604020202020204" pitchFamily="34" charset="0"/>
                <a:cs typeface="Arial" panose="020B0604020202020204" pitchFamily="34" charset="0"/>
              </a:rPr>
              <a:t> o </a:t>
            </a:r>
            <a:r>
              <a:rPr lang="en-US" altLang="pt-PT" sz="2000" u="sng" dirty="0" err="1">
                <a:latin typeface="Arial" panose="020B0604020202020204" pitchFamily="34" charset="0"/>
                <a:cs typeface="Arial" panose="020B0604020202020204" pitchFamily="34" charset="0"/>
              </a:rPr>
              <a:t>princípio</a:t>
            </a:r>
            <a:r>
              <a:rPr lang="en-US" altLang="pt-PT" sz="2000" u="sng" dirty="0">
                <a:latin typeface="Arial" panose="020B0604020202020204" pitchFamily="34" charset="0"/>
                <a:cs typeface="Arial" panose="020B0604020202020204" pitchFamily="34" charset="0"/>
              </a:rPr>
              <a:t> da </a:t>
            </a:r>
            <a:r>
              <a:rPr lang="en-US" altLang="pt-PT" sz="2000" u="sng" dirty="0" err="1">
                <a:latin typeface="Arial" panose="020B0604020202020204" pitchFamily="34" charset="0"/>
                <a:cs typeface="Arial" panose="020B0604020202020204" pitchFamily="34" charset="0"/>
              </a:rPr>
              <a:t>especialização</a:t>
            </a:r>
            <a:r>
              <a:rPr lang="en-US" altLang="pt-PT" sz="2000" u="sng" dirty="0">
                <a:latin typeface="Arial" panose="020B0604020202020204" pitchFamily="34" charset="0"/>
                <a:cs typeface="Arial" panose="020B0604020202020204" pitchFamily="34" charset="0"/>
              </a:rPr>
              <a:t> das funções.</a:t>
            </a:r>
            <a:r>
              <a:rPr lang="pt-PT" altLang="pt-PT" sz="2000" dirty="0">
                <a:latin typeface="Arial" panose="020B0604020202020204" pitchFamily="34" charset="0"/>
                <a:cs typeface="Arial" panose="020B0604020202020204" pitchFamily="34" charset="0"/>
              </a:rPr>
              <a:t> Desse modo, ao invés do uso da autoridade, cada sector contribui com o seu conhecimento para que a organização funcione de forma  integral.</a:t>
            </a:r>
            <a:endParaRPr lang="en-US" altLang="pt-PT" sz="2000" dirty="0">
              <a:latin typeface="Arial" panose="020B0604020202020204" pitchFamily="34" charset="0"/>
              <a:cs typeface="Arial" panose="020B0604020202020204" pitchFamily="34" charset="0"/>
            </a:endParaRPr>
          </a:p>
          <a:p>
            <a:pPr algn="just"/>
            <a:endParaRPr lang="en-US" altLang="pt-PT" sz="2000" dirty="0">
              <a:latin typeface="Arial" panose="020B0604020202020204" pitchFamily="34" charset="0"/>
              <a:cs typeface="Arial" panose="020B0604020202020204" pitchFamily="34" charset="0"/>
            </a:endParaRPr>
          </a:p>
          <a:p>
            <a:pPr algn="just"/>
            <a:r>
              <a:rPr lang="pt-PT" altLang="pt-PT" sz="2000" b="1" u="sng" dirty="0">
                <a:latin typeface="Arial" panose="020B0604020202020204" pitchFamily="34" charset="0"/>
                <a:cs typeface="Arial" panose="020B0604020202020204" pitchFamily="34" charset="0"/>
              </a:rPr>
              <a:t>Linha-staff-</a:t>
            </a:r>
            <a:r>
              <a:rPr lang="pt-PT" altLang="pt-PT" sz="2000" dirty="0">
                <a:latin typeface="Arial" panose="020B0604020202020204" pitchFamily="34" charset="0"/>
                <a:cs typeface="Arial" panose="020B0604020202020204" pitchFamily="34" charset="0"/>
              </a:rPr>
              <a:t> </a:t>
            </a:r>
            <a:r>
              <a:rPr lang="pt-PT" altLang="pt-PT" sz="2000" u="sng" dirty="0">
                <a:latin typeface="Arial" panose="020B0604020202020204" pitchFamily="34" charset="0"/>
                <a:cs typeface="Arial" panose="020B0604020202020204" pitchFamily="34" charset="0"/>
              </a:rPr>
              <a:t>A estrutura em linha-staff nada mais é do que  uma combinação entre os modelos linear e funcional</a:t>
            </a:r>
            <a:r>
              <a:rPr lang="pt-PT" altLang="pt-PT" sz="2000" dirty="0">
                <a:latin typeface="Arial" panose="020B0604020202020204" pitchFamily="34" charset="0"/>
                <a:cs typeface="Arial" panose="020B0604020202020204" pitchFamily="34" charset="0"/>
              </a:rPr>
              <a:t>. Ela segue o esquema da estrutura linear, no entanto vai se diferenciar pela existência dos órgãos de consulta.</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b="1" dirty="0">
                <a:latin typeface="Arial" panose="020B0604020202020204" pitchFamily="34" charset="0"/>
                <a:cs typeface="Arial" panose="020B0604020202020204" pitchFamily="34" charset="0"/>
              </a:rPr>
              <a:t>Matricial</a:t>
            </a:r>
            <a:r>
              <a:rPr lang="pt-PT" altLang="pt-PT" sz="2000" dirty="0">
                <a:latin typeface="Arial" panose="020B0604020202020204" pitchFamily="34" charset="0"/>
                <a:cs typeface="Arial" panose="020B0604020202020204" pitchFamily="34" charset="0"/>
              </a:rPr>
              <a:t>- Essa organização mantém um </a:t>
            </a:r>
            <a:r>
              <a:rPr lang="pt-PT" altLang="pt-PT" sz="2000" u="sng" dirty="0">
                <a:latin typeface="Arial" panose="020B0604020202020204" pitchFamily="34" charset="0"/>
                <a:cs typeface="Arial" panose="020B0604020202020204" pitchFamily="34" charset="0"/>
              </a:rPr>
              <a:t>modelo de divisão como um todo</a:t>
            </a:r>
            <a:r>
              <a:rPr lang="pt-PT" altLang="pt-PT" sz="2000" dirty="0">
                <a:latin typeface="Arial" panose="020B0604020202020204" pitchFamily="34" charset="0"/>
                <a:cs typeface="Arial" panose="020B0604020202020204" pitchFamily="34" charset="0"/>
              </a:rPr>
              <a:t>, no entanto há uma forma de hierarquia simultânea por projecto. Portanto, ela reúne características de vários sectores do órgão.</a:t>
            </a:r>
            <a:endParaRPr lang="pt-PT" altLang="pt-PT" sz="2400" dirty="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Box 3">
            <a:extLst>
              <a:ext uri="{FF2B5EF4-FFF2-40B4-BE49-F238E27FC236}">
                <a16:creationId xmlns:a16="http://schemas.microsoft.com/office/drawing/2014/main" xmlns="" id="{097F28BF-48AF-14CD-6243-6C5E6C5AD26F}"/>
              </a:ext>
            </a:extLst>
          </p:cNvPr>
          <p:cNvSpPr txBox="1">
            <a:spLocks noChangeArrowheads="1"/>
          </p:cNvSpPr>
          <p:nvPr/>
        </p:nvSpPr>
        <p:spPr bwMode="auto">
          <a:xfrm>
            <a:off x="212725" y="182562"/>
            <a:ext cx="11255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000" b="1" u="sng" dirty="0">
                <a:solidFill>
                  <a:srgbClr val="222222"/>
                </a:solidFill>
                <a:latin typeface="Arial" panose="020B0604020202020204" pitchFamily="34" charset="0"/>
                <a:cs typeface="Arial" panose="020B0604020202020204" pitchFamily="34" charset="0"/>
              </a:rPr>
              <a:t>De acordo com seu tamanho e volume de negócios</a:t>
            </a:r>
          </a:p>
          <a:p>
            <a:endParaRPr lang="pt-PT" altLang="pt-PT" b="1" u="sng" dirty="0">
              <a:solidFill>
                <a:srgbClr val="222222"/>
              </a:solidFill>
              <a:latin typeface="Arial" panose="020B0604020202020204" pitchFamily="34" charset="0"/>
              <a:cs typeface="Arial" panose="020B0604020202020204" pitchFamily="34" charset="0"/>
            </a:endParaRPr>
          </a:p>
          <a:p>
            <a:r>
              <a:rPr lang="pt-PT" altLang="pt-PT" dirty="0">
                <a:latin typeface="Arial" panose="020B0604020202020204" pitchFamily="34" charset="0"/>
                <a:cs typeface="Arial" panose="020B0604020202020204" pitchFamily="34" charset="0"/>
              </a:rPr>
              <a:t>O Código Comercial de Moçambique (</a:t>
            </a:r>
            <a:r>
              <a:rPr lang="pt-PT" altLang="pt-PT" b="1" dirty="0">
                <a:latin typeface="Arial" panose="020B0604020202020204" pitchFamily="34" charset="0"/>
                <a:cs typeface="Arial" panose="020B0604020202020204" pitchFamily="34" charset="0"/>
              </a:rPr>
              <a:t>Decreto-Lei n.º 1/2022 de 25 de Maio) </a:t>
            </a:r>
            <a:r>
              <a:rPr lang="pt-PT" altLang="pt-PT" dirty="0">
                <a:latin typeface="Arial" panose="020B0604020202020204" pitchFamily="34" charset="0"/>
                <a:cs typeface="Arial" panose="020B0604020202020204" pitchFamily="34" charset="0"/>
              </a:rPr>
              <a:t>distingue 4 tipos de empresa:</a:t>
            </a:r>
          </a:p>
        </p:txBody>
      </p:sp>
      <p:pic>
        <p:nvPicPr>
          <p:cNvPr id="149508" name="Picture 3" descr="Text&#10;&#10;Description automatically generated">
            <a:extLst>
              <a:ext uri="{FF2B5EF4-FFF2-40B4-BE49-F238E27FC236}">
                <a16:creationId xmlns:a16="http://schemas.microsoft.com/office/drawing/2014/main" xmlns="" id="{6BFEF952-E13C-C0F4-CB94-A9C11F428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349375"/>
            <a:ext cx="595947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6" descr="Text&#10;&#10;Description automatically generated">
            <a:extLst>
              <a:ext uri="{FF2B5EF4-FFF2-40B4-BE49-F238E27FC236}">
                <a16:creationId xmlns:a16="http://schemas.microsoft.com/office/drawing/2014/main" xmlns="" id="{D5E1E444-DA27-C7F8-D706-E93678084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719" y="1162050"/>
            <a:ext cx="54752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CA254-AE5F-9C40-5E1A-DD6539EB71EB}"/>
              </a:ext>
            </a:extLst>
          </p:cNvPr>
          <p:cNvSpPr>
            <a:spLocks noGrp="1"/>
          </p:cNvSpPr>
          <p:nvPr>
            <p:ph type="title"/>
          </p:nvPr>
        </p:nvSpPr>
        <p:spPr/>
        <p:txBody>
          <a:bodyPr>
            <a:normAutofit/>
          </a:bodyPr>
          <a:lstStyle/>
          <a:p>
            <a:r>
              <a:rPr lang="pt-PT" sz="3000" b="1" dirty="0">
                <a:solidFill>
                  <a:schemeClr val="accent1"/>
                </a:solidFill>
                <a:effectLst/>
                <a:latin typeface="Arial" panose="020B0604020202020204" pitchFamily="34" charset="0"/>
                <a:ea typeface="Arial" panose="020B0604020202020204" pitchFamily="34" charset="0"/>
              </a:rPr>
              <a:t>METODOLOGIA</a:t>
            </a:r>
            <a:r>
              <a:rPr lang="pt-PT" sz="3000" b="1" spc="-35" dirty="0">
                <a:solidFill>
                  <a:schemeClr val="accent1"/>
                </a:solidFill>
                <a:effectLst/>
                <a:latin typeface="Arial" panose="020B0604020202020204" pitchFamily="34" charset="0"/>
                <a:ea typeface="Arial" panose="020B0604020202020204" pitchFamily="34" charset="0"/>
              </a:rPr>
              <a:t> </a:t>
            </a:r>
            <a:r>
              <a:rPr lang="pt-PT" sz="3000" b="1" dirty="0">
                <a:solidFill>
                  <a:schemeClr val="accent1"/>
                </a:solidFill>
                <a:effectLst/>
                <a:latin typeface="Arial" panose="020B0604020202020204" pitchFamily="34" charset="0"/>
                <a:ea typeface="Arial" panose="020B0604020202020204" pitchFamily="34" charset="0"/>
              </a:rPr>
              <a:t>DE</a:t>
            </a:r>
            <a:r>
              <a:rPr lang="pt-PT" sz="3000" b="1" spc="-30" dirty="0">
                <a:solidFill>
                  <a:schemeClr val="accent1"/>
                </a:solidFill>
                <a:effectLst/>
                <a:latin typeface="Arial" panose="020B0604020202020204" pitchFamily="34" charset="0"/>
                <a:ea typeface="Arial" panose="020B0604020202020204" pitchFamily="34" charset="0"/>
              </a:rPr>
              <a:t> </a:t>
            </a:r>
            <a:r>
              <a:rPr lang="pt-PT" sz="3000" b="1" dirty="0">
                <a:solidFill>
                  <a:schemeClr val="accent1"/>
                </a:solidFill>
                <a:effectLst/>
                <a:latin typeface="Arial" panose="020B0604020202020204" pitchFamily="34" charset="0"/>
                <a:ea typeface="Arial" panose="020B0604020202020204" pitchFamily="34" charset="0"/>
              </a:rPr>
              <a:t>ENSINO-APRENDIZAGEM</a:t>
            </a:r>
            <a:endParaRPr lang="pt-PT" sz="3000" dirty="0">
              <a:solidFill>
                <a:schemeClr val="accent1"/>
              </a:solidFill>
            </a:endParaRPr>
          </a:p>
        </p:txBody>
      </p:sp>
      <p:sp>
        <p:nvSpPr>
          <p:cNvPr id="3" name="Content Placeholder 2">
            <a:extLst>
              <a:ext uri="{FF2B5EF4-FFF2-40B4-BE49-F238E27FC236}">
                <a16:creationId xmlns:a16="http://schemas.microsoft.com/office/drawing/2014/main" xmlns="" id="{9F923568-83F2-90E4-8CD4-6FF9A50D83F9}"/>
              </a:ext>
            </a:extLst>
          </p:cNvPr>
          <p:cNvSpPr>
            <a:spLocks noGrp="1"/>
          </p:cNvSpPr>
          <p:nvPr>
            <p:ph idx="1"/>
          </p:nvPr>
        </p:nvSpPr>
        <p:spPr/>
        <p:txBody>
          <a:bodyPr>
            <a:normAutofit fontScale="85000" lnSpcReduction="20000"/>
          </a:bodyPr>
          <a:lstStyle/>
          <a:p>
            <a:pPr marL="457200" lvl="0" indent="-457200" algn="just">
              <a:lnSpc>
                <a:spcPct val="150000"/>
              </a:lnSpc>
              <a:spcBef>
                <a:spcPts val="295"/>
              </a:spcBef>
              <a:spcAft>
                <a:spcPts val="0"/>
              </a:spcAft>
              <a:buFont typeface="+mj-lt"/>
              <a:buAutoNum type="arabicPeriod"/>
              <a:tabLst>
                <a:tab pos="477520" algn="l"/>
              </a:tabLst>
            </a:pPr>
            <a:r>
              <a:rPr lang="pt-PT" sz="3000" dirty="0">
                <a:effectLst/>
                <a:latin typeface="Garamond" panose="02020404030301010803" pitchFamily="18" charset="0"/>
                <a:ea typeface="Arial MT"/>
                <a:cs typeface="Arial MT"/>
              </a:rPr>
              <a:t>A</a:t>
            </a:r>
            <a:r>
              <a:rPr lang="pt-PT" sz="3000" spc="-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Disciplina</a:t>
            </a:r>
            <a:r>
              <a:rPr lang="pt-PT" sz="3000" spc="-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desenvolver-se-á</a:t>
            </a:r>
            <a:r>
              <a:rPr lang="pt-PT" sz="3000" spc="-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com</a:t>
            </a:r>
            <a:r>
              <a:rPr lang="pt-PT" sz="3000" spc="-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aulas</a:t>
            </a:r>
            <a:r>
              <a:rPr lang="pt-PT" sz="3000" spc="-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teórico-práticas</a:t>
            </a:r>
            <a:r>
              <a:rPr lang="pt-PT" sz="3000" spc="-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a:t>
            </a:r>
            <a:r>
              <a:rPr lang="pt-PT" sz="3000" spc="-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práticas</a:t>
            </a:r>
            <a:r>
              <a:rPr lang="pt-PT" sz="3000" spc="-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(estudo</a:t>
            </a:r>
            <a:r>
              <a:rPr lang="pt-PT" sz="3000" spc="-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de</a:t>
            </a:r>
            <a:r>
              <a:rPr lang="pt-PT" sz="3000" spc="-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Casos);</a:t>
            </a:r>
          </a:p>
          <a:p>
            <a:pPr marL="457200" marR="132715" lvl="0" indent="-457200" algn="just">
              <a:lnSpc>
                <a:spcPct val="150000"/>
              </a:lnSpc>
              <a:spcBef>
                <a:spcPts val="300"/>
              </a:spcBef>
              <a:spcAft>
                <a:spcPts val="0"/>
              </a:spcAft>
              <a:buFont typeface="+mj-lt"/>
              <a:buAutoNum type="arabicPeriod"/>
              <a:tabLst>
                <a:tab pos="477520" algn="l"/>
              </a:tabLst>
            </a:pPr>
            <a:r>
              <a:rPr lang="pt-PT" sz="3000" dirty="0">
                <a:effectLst/>
                <a:latin typeface="Garamond" panose="02020404030301010803" pitchFamily="18" charset="0"/>
                <a:ea typeface="Arial MT"/>
                <a:cs typeface="Arial MT"/>
              </a:rPr>
              <a:t>A informação e os conceitos de carácter teórico serão intercalados com actividades de carácter prático</a:t>
            </a:r>
            <a:r>
              <a:rPr lang="pt-PT" sz="3000" spc="-26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em</a:t>
            </a:r>
            <a:r>
              <a:rPr lang="pt-PT" sz="3000" spc="-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regime tutorial</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(resolução</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de</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exercícios);</a:t>
            </a:r>
          </a:p>
          <a:p>
            <a:pPr marL="457200" marR="133985" lvl="0" indent="-457200" algn="just">
              <a:lnSpc>
                <a:spcPct val="150000"/>
              </a:lnSpc>
              <a:spcBef>
                <a:spcPts val="300"/>
              </a:spcBef>
              <a:spcAft>
                <a:spcPts val="0"/>
              </a:spcAft>
              <a:buFont typeface="+mj-lt"/>
              <a:buAutoNum type="arabicPeriod"/>
              <a:tabLst>
                <a:tab pos="477520" algn="l"/>
              </a:tabLst>
            </a:pPr>
            <a:r>
              <a:rPr lang="pt-PT" sz="3000" dirty="0">
                <a:effectLst/>
                <a:latin typeface="Garamond" panose="02020404030301010803" pitchFamily="18" charset="0"/>
                <a:ea typeface="Arial MT"/>
                <a:cs typeface="Arial MT"/>
              </a:rPr>
              <a:t>Para</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além</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do</a:t>
            </a:r>
            <a:r>
              <a:rPr lang="pt-PT" sz="3000" spc="1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estudo</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regular,</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os</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estudantes</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deverão</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realizar</a:t>
            </a:r>
            <a:r>
              <a:rPr lang="pt-PT" sz="3000" spc="1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trabalhos</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de</a:t>
            </a:r>
            <a:r>
              <a:rPr lang="pt-PT" sz="3000" spc="1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Casa</a:t>
            </a:r>
            <a:r>
              <a:rPr lang="pt-PT" sz="3000" spc="13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(TPC)</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a:t>
            </a:r>
            <a:r>
              <a:rPr lang="pt-PT" sz="3000" spc="13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Trabalhos</a:t>
            </a:r>
            <a:r>
              <a:rPr lang="pt-PT" sz="3000" spc="-26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Escritos</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(TE)</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resultantes de</a:t>
            </a:r>
            <a:r>
              <a:rPr lang="pt-PT" sz="3000" spc="-1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pesquisa bibliográfica;</a:t>
            </a:r>
          </a:p>
          <a:p>
            <a:pPr marL="457200" marR="135890" lvl="0" indent="-457200" algn="just">
              <a:lnSpc>
                <a:spcPct val="150000"/>
              </a:lnSpc>
              <a:spcBef>
                <a:spcPts val="300"/>
              </a:spcBef>
              <a:spcAft>
                <a:spcPts val="0"/>
              </a:spcAft>
              <a:buFont typeface="+mj-lt"/>
              <a:buAutoNum type="arabicPeriod"/>
              <a:tabLst>
                <a:tab pos="477520" algn="l"/>
              </a:tabLst>
            </a:pPr>
            <a:r>
              <a:rPr lang="pt-PT" sz="3000" dirty="0">
                <a:effectLst/>
                <a:latin typeface="Garamond" panose="02020404030301010803" pitchFamily="18" charset="0"/>
                <a:ea typeface="Arial MT"/>
                <a:cs typeface="Arial MT"/>
              </a:rPr>
              <a:t>É</a:t>
            </a:r>
            <a:r>
              <a:rPr lang="pt-PT" sz="3000" spc="1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indispensável</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o</a:t>
            </a:r>
            <a:r>
              <a:rPr lang="pt-PT" sz="3000" spc="1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trabalho</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individual</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dos</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estudantes,</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com</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resolução</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dos</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exercícios</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dados</a:t>
            </a:r>
            <a:r>
              <a:rPr lang="pt-PT" sz="3000" spc="12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e</a:t>
            </a:r>
            <a:r>
              <a:rPr lang="pt-PT" sz="3000" spc="11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com</a:t>
            </a:r>
            <a:r>
              <a:rPr lang="pt-PT" sz="3000" spc="12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à</a:t>
            </a:r>
            <a:r>
              <a:rPr lang="pt-PT" sz="3000" spc="-260"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bibliografia</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recomendada e</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às fichas da</a:t>
            </a:r>
            <a:r>
              <a:rPr lang="pt-PT" sz="3000" spc="-5" dirty="0">
                <a:effectLst/>
                <a:latin typeface="Garamond" panose="02020404030301010803" pitchFamily="18" charset="0"/>
                <a:ea typeface="Arial MT"/>
                <a:cs typeface="Arial MT"/>
              </a:rPr>
              <a:t> </a:t>
            </a:r>
            <a:r>
              <a:rPr lang="pt-PT" sz="3000" dirty="0">
                <a:effectLst/>
                <a:latin typeface="Garamond" panose="02020404030301010803" pitchFamily="18" charset="0"/>
                <a:ea typeface="Arial MT"/>
                <a:cs typeface="Arial MT"/>
              </a:rPr>
              <a:t>Disciplina</a:t>
            </a:r>
            <a:r>
              <a:rPr lang="pt-PT" sz="2000" dirty="0">
                <a:effectLst/>
                <a:latin typeface="Aptos Body"/>
                <a:ea typeface="Arial MT"/>
                <a:cs typeface="Arial MT"/>
              </a:rPr>
              <a:t>.</a:t>
            </a:r>
          </a:p>
          <a:p>
            <a:endParaRPr lang="pt-PT" dirty="0"/>
          </a:p>
        </p:txBody>
      </p:sp>
    </p:spTree>
    <p:extLst>
      <p:ext uri="{BB962C8B-B14F-4D97-AF65-F5344CB8AC3E}">
        <p14:creationId xmlns:p14="http://schemas.microsoft.com/office/powerpoint/2010/main" val="240041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B2762-0FB4-3886-2D08-0CCBE9BE32DA}"/>
              </a:ext>
            </a:extLst>
          </p:cNvPr>
          <p:cNvSpPr>
            <a:spLocks noGrp="1"/>
          </p:cNvSpPr>
          <p:nvPr>
            <p:ph type="title"/>
          </p:nvPr>
        </p:nvSpPr>
        <p:spPr/>
        <p:txBody>
          <a:bodyPr>
            <a:normAutofit/>
          </a:bodyPr>
          <a:lstStyle/>
          <a:p>
            <a:r>
              <a:rPr lang="pt-PT" sz="3000" b="1" dirty="0">
                <a:solidFill>
                  <a:schemeClr val="accent1"/>
                </a:solidFill>
                <a:effectLst/>
                <a:ea typeface="Arial MT"/>
                <a:cs typeface="Arial MT"/>
              </a:rPr>
              <a:t>AVALIAÇÃO</a:t>
            </a:r>
            <a:r>
              <a:rPr lang="pt-PT" sz="3000" b="1" spc="-20" dirty="0">
                <a:solidFill>
                  <a:schemeClr val="accent1"/>
                </a:solidFill>
                <a:effectLst/>
                <a:ea typeface="Arial MT"/>
                <a:cs typeface="Arial MT"/>
              </a:rPr>
              <a:t> </a:t>
            </a:r>
            <a:r>
              <a:rPr lang="pt-PT" sz="3000" b="1" dirty="0">
                <a:solidFill>
                  <a:schemeClr val="accent1"/>
                </a:solidFill>
                <a:effectLst/>
                <a:ea typeface="Arial MT"/>
                <a:cs typeface="Arial MT"/>
              </a:rPr>
              <a:t>E</a:t>
            </a:r>
            <a:r>
              <a:rPr lang="pt-PT" sz="3000" b="1" spc="-25" dirty="0">
                <a:solidFill>
                  <a:schemeClr val="accent1"/>
                </a:solidFill>
                <a:effectLst/>
                <a:ea typeface="Arial MT"/>
                <a:cs typeface="Arial MT"/>
              </a:rPr>
              <a:t> </a:t>
            </a:r>
            <a:r>
              <a:rPr lang="pt-PT" sz="3000" b="1" dirty="0">
                <a:solidFill>
                  <a:schemeClr val="accent1"/>
                </a:solidFill>
                <a:effectLst/>
                <a:ea typeface="Arial MT"/>
                <a:cs typeface="Arial MT"/>
              </a:rPr>
              <a:t>APROVAÇÃO</a:t>
            </a:r>
            <a:endParaRPr lang="pt-PT" sz="3000" b="1" dirty="0">
              <a:solidFill>
                <a:schemeClr val="accent1"/>
              </a:solidFill>
            </a:endParaRPr>
          </a:p>
        </p:txBody>
      </p:sp>
      <p:pic>
        <p:nvPicPr>
          <p:cNvPr id="5" name="Content Placeholder 4">
            <a:extLst>
              <a:ext uri="{FF2B5EF4-FFF2-40B4-BE49-F238E27FC236}">
                <a16:creationId xmlns:a16="http://schemas.microsoft.com/office/drawing/2014/main" xmlns="" id="{62B60337-F87E-955B-79D0-E1ED83C49609}"/>
              </a:ext>
            </a:extLst>
          </p:cNvPr>
          <p:cNvPicPr>
            <a:picLocks noGrp="1" noChangeAspect="1"/>
          </p:cNvPicPr>
          <p:nvPr>
            <p:ph idx="1"/>
          </p:nvPr>
        </p:nvPicPr>
        <p:blipFill>
          <a:blip r:embed="rId2"/>
          <a:stretch>
            <a:fillRect/>
          </a:stretch>
        </p:blipFill>
        <p:spPr>
          <a:xfrm>
            <a:off x="890905" y="2067899"/>
            <a:ext cx="10263840" cy="3458296"/>
          </a:xfrm>
        </p:spPr>
      </p:pic>
      <p:sp>
        <p:nvSpPr>
          <p:cNvPr id="7" name="Rectangle 2">
            <a:extLst>
              <a:ext uri="{FF2B5EF4-FFF2-40B4-BE49-F238E27FC236}">
                <a16:creationId xmlns:a16="http://schemas.microsoft.com/office/drawing/2014/main" xmlns="" id="{4A514F00-53D9-D2AE-6085-82167BBDA0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AutoShape 5">
            <a:extLst>
              <a:ext uri="{FF2B5EF4-FFF2-40B4-BE49-F238E27FC236}">
                <a16:creationId xmlns:a16="http://schemas.microsoft.com/office/drawing/2014/main" xmlns="" id="{120B062A-53DD-C83A-40F3-436BFF164087}"/>
              </a:ext>
            </a:extLst>
          </p:cNvPr>
          <p:cNvSpPr>
            <a:spLocks/>
          </p:cNvSpPr>
          <p:nvPr/>
        </p:nvSpPr>
        <p:spPr bwMode="auto">
          <a:xfrm>
            <a:off x="738505" y="9142095"/>
            <a:ext cx="1270" cy="321310"/>
          </a:xfrm>
          <a:custGeom>
            <a:avLst/>
            <a:gdLst>
              <a:gd name="T0" fmla="+- 0 14397 14397"/>
              <a:gd name="T1" fmla="*/ 14397 h 506"/>
              <a:gd name="T2" fmla="+- 0 14650 14397"/>
              <a:gd name="T3" fmla="*/ 14650 h 506"/>
              <a:gd name="T4" fmla="+- 0 14650 14397"/>
              <a:gd name="T5" fmla="*/ 14650 h 506"/>
              <a:gd name="T6" fmla="+- 0 14903 14397"/>
              <a:gd name="T7" fmla="*/ 14903 h 506"/>
            </a:gdLst>
            <a:ahLst/>
            <a:cxnLst>
              <a:cxn ang="0">
                <a:pos x="0" y="T1"/>
              </a:cxn>
              <a:cxn ang="0">
                <a:pos x="0" y="T3"/>
              </a:cxn>
              <a:cxn ang="0">
                <a:pos x="0" y="T5"/>
              </a:cxn>
              <a:cxn ang="0">
                <a:pos x="0" y="T7"/>
              </a:cxn>
            </a:cxnLst>
            <a:rect l="0" t="0" r="r" b="b"/>
            <a:pathLst>
              <a:path h="506">
                <a:moveTo>
                  <a:pt x="0" y="0"/>
                </a:moveTo>
                <a:lnTo>
                  <a:pt x="0" y="253"/>
                </a:lnTo>
                <a:moveTo>
                  <a:pt x="0" y="253"/>
                </a:moveTo>
                <a:lnTo>
                  <a:pt x="0" y="506"/>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PT"/>
          </a:p>
        </p:txBody>
      </p:sp>
      <p:sp>
        <p:nvSpPr>
          <p:cNvPr id="10" name="Rectangle 5">
            <a:extLst>
              <a:ext uri="{FF2B5EF4-FFF2-40B4-BE49-F238E27FC236}">
                <a16:creationId xmlns:a16="http://schemas.microsoft.com/office/drawing/2014/main" xmlns="" id="{5AC37BD3-E114-F1EF-5F7B-47240628DE7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11" name="AutoShape 5">
            <a:extLst>
              <a:ext uri="{FF2B5EF4-FFF2-40B4-BE49-F238E27FC236}">
                <a16:creationId xmlns:a16="http://schemas.microsoft.com/office/drawing/2014/main" xmlns="" id="{668A8127-5A5E-CB82-33D2-C78BA1B8CBEB}"/>
              </a:ext>
            </a:extLst>
          </p:cNvPr>
          <p:cNvSpPr>
            <a:spLocks/>
          </p:cNvSpPr>
          <p:nvPr/>
        </p:nvSpPr>
        <p:spPr bwMode="auto">
          <a:xfrm>
            <a:off x="890905" y="9294495"/>
            <a:ext cx="1270" cy="321310"/>
          </a:xfrm>
          <a:custGeom>
            <a:avLst/>
            <a:gdLst>
              <a:gd name="T0" fmla="+- 0 14397 14397"/>
              <a:gd name="T1" fmla="*/ 14397 h 506"/>
              <a:gd name="T2" fmla="+- 0 14650 14397"/>
              <a:gd name="T3" fmla="*/ 14650 h 506"/>
              <a:gd name="T4" fmla="+- 0 14650 14397"/>
              <a:gd name="T5" fmla="*/ 14650 h 506"/>
              <a:gd name="T6" fmla="+- 0 14903 14397"/>
              <a:gd name="T7" fmla="*/ 14903 h 506"/>
            </a:gdLst>
            <a:ahLst/>
            <a:cxnLst>
              <a:cxn ang="0">
                <a:pos x="0" y="T1"/>
              </a:cxn>
              <a:cxn ang="0">
                <a:pos x="0" y="T3"/>
              </a:cxn>
              <a:cxn ang="0">
                <a:pos x="0" y="T5"/>
              </a:cxn>
              <a:cxn ang="0">
                <a:pos x="0" y="T7"/>
              </a:cxn>
            </a:cxnLst>
            <a:rect l="0" t="0" r="r" b="b"/>
            <a:pathLst>
              <a:path h="506">
                <a:moveTo>
                  <a:pt x="0" y="0"/>
                </a:moveTo>
                <a:lnTo>
                  <a:pt x="0" y="253"/>
                </a:lnTo>
                <a:moveTo>
                  <a:pt x="0" y="253"/>
                </a:moveTo>
                <a:lnTo>
                  <a:pt x="0" y="506"/>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PT"/>
          </a:p>
        </p:txBody>
      </p:sp>
      <p:sp>
        <p:nvSpPr>
          <p:cNvPr id="12" name="Rectangle 6">
            <a:extLst>
              <a:ext uri="{FF2B5EF4-FFF2-40B4-BE49-F238E27FC236}">
                <a16:creationId xmlns:a16="http://schemas.microsoft.com/office/drawing/2014/main" xmlns="" id="{E4E5648A-0402-6D3C-35C6-28635918716B}"/>
              </a:ext>
            </a:extLst>
          </p:cNvPr>
          <p:cNvSpPr>
            <a:spLocks noChangeArrowheads="1"/>
          </p:cNvSpPr>
          <p:nvPr/>
        </p:nvSpPr>
        <p:spPr bwMode="auto">
          <a:xfrm>
            <a:off x="838200" y="832923"/>
            <a:ext cx="114185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2000" b="0" i="0" u="none" strike="noStrike" cap="none" normalizeH="0" baseline="0" dirty="0">
              <a:ln>
                <a:noFill/>
              </a:ln>
              <a:solidFill>
                <a:schemeClr val="tx1"/>
              </a:solidFill>
              <a:effectLst/>
              <a:latin typeface="+mj-l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000" b="0" i="0" u="none" strike="noStrike" cap="none" normalizeH="0" baseline="0" dirty="0">
                <a:ln>
                  <a:noFill/>
                </a:ln>
                <a:solidFill>
                  <a:schemeClr val="tx1"/>
                </a:solidFill>
                <a:effectLst/>
                <a:latin typeface="+mj-lt"/>
                <a:ea typeface="Arial MT"/>
                <a:cs typeface="Arial MT"/>
              </a:rPr>
              <a:t>Para obter </a:t>
            </a:r>
            <a:r>
              <a:rPr kumimoji="0" lang="pt-PT" altLang="pt-PT" sz="2000" b="0" i="0" u="none" strike="noStrike" cap="none" normalizeH="0" baseline="0" dirty="0" smtClean="0">
                <a:ln>
                  <a:noFill/>
                </a:ln>
                <a:solidFill>
                  <a:schemeClr val="tx1"/>
                </a:solidFill>
                <a:effectLst/>
                <a:latin typeface="+mj-lt"/>
                <a:ea typeface="Arial MT"/>
                <a:cs typeface="Arial MT"/>
              </a:rPr>
              <a:t>aprovação </a:t>
            </a:r>
            <a:r>
              <a:rPr kumimoji="0" lang="pt-PT" altLang="pt-PT" sz="2000" b="0" i="0" u="none" strike="noStrike" cap="none" normalizeH="0" baseline="0" dirty="0">
                <a:ln>
                  <a:noFill/>
                </a:ln>
                <a:solidFill>
                  <a:schemeClr val="tx1"/>
                </a:solidFill>
                <a:effectLst/>
                <a:latin typeface="+mj-lt"/>
                <a:ea typeface="Arial MT"/>
                <a:cs typeface="Arial MT"/>
              </a:rPr>
              <a:t>na </a:t>
            </a:r>
            <a:r>
              <a:rPr kumimoji="0" lang="pt-PT" altLang="pt-PT" sz="2000" b="0" i="0" u="none" strike="noStrike" cap="none" normalizeH="0" baseline="0" dirty="0" err="1" smtClean="0">
                <a:ln>
                  <a:noFill/>
                </a:ln>
                <a:solidFill>
                  <a:schemeClr val="tx1"/>
                </a:solidFill>
                <a:effectLst/>
                <a:latin typeface="+mj-lt"/>
                <a:ea typeface="Arial MT"/>
                <a:cs typeface="Arial MT"/>
              </a:rPr>
              <a:t>Ddisciplina</a:t>
            </a:r>
            <a:r>
              <a:rPr kumimoji="0" lang="pt-PT" altLang="pt-PT" sz="2000" b="0" i="0" u="none" strike="noStrike" cap="none" normalizeH="0" baseline="0" dirty="0">
                <a:ln>
                  <a:noFill/>
                </a:ln>
                <a:solidFill>
                  <a:schemeClr val="tx1"/>
                </a:solidFill>
                <a:effectLst/>
                <a:latin typeface="+mj-lt"/>
                <a:ea typeface="Arial MT"/>
                <a:cs typeface="Arial MT"/>
              </a:rPr>
              <a:t>, o estudante deverá alcançar um </a:t>
            </a:r>
            <a:endParaRPr kumimoji="0" lang="pt-PT" altLang="pt-PT" sz="2000" b="0" i="0" u="none" strike="noStrike" cap="none" normalizeH="0" baseline="0" dirty="0" smtClean="0">
              <a:ln>
                <a:noFill/>
              </a:ln>
              <a:solidFill>
                <a:schemeClr val="tx1"/>
              </a:solidFill>
              <a:effectLst/>
              <a:latin typeface="+mj-l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000" b="1" i="0" u="none" strike="noStrike" cap="none" normalizeH="0" baseline="0" dirty="0" smtClean="0">
                <a:ln>
                  <a:noFill/>
                </a:ln>
                <a:solidFill>
                  <a:srgbClr val="FF0000"/>
                </a:solidFill>
                <a:effectLst/>
                <a:latin typeface="+mj-lt"/>
                <a:ea typeface="Arial MT"/>
                <a:cs typeface="Arial" panose="020B0604020202020204" pitchFamily="34" charset="0"/>
              </a:rPr>
              <a:t>mínimo </a:t>
            </a:r>
            <a:r>
              <a:rPr kumimoji="0" lang="pt-PT" altLang="pt-PT" sz="2000" b="1" i="0" u="none" strike="noStrike" cap="none" normalizeH="0" baseline="0" dirty="0">
                <a:ln>
                  <a:noFill/>
                </a:ln>
                <a:solidFill>
                  <a:srgbClr val="FF0000"/>
                </a:solidFill>
                <a:effectLst/>
                <a:latin typeface="+mj-lt"/>
                <a:ea typeface="Arial MT"/>
                <a:cs typeface="Arial" panose="020B0604020202020204" pitchFamily="34" charset="0"/>
              </a:rPr>
              <a:t>de 700 pontos</a:t>
            </a:r>
            <a:r>
              <a:rPr kumimoji="0" lang="pt-PT" altLang="pt-PT" sz="2000" b="0" i="0" u="none" strike="noStrike" cap="none" normalizeH="0" baseline="0" dirty="0">
                <a:ln>
                  <a:noFill/>
                </a:ln>
                <a:solidFill>
                  <a:schemeClr val="tx1"/>
                </a:solidFill>
                <a:effectLst/>
                <a:latin typeface="+mj-lt"/>
                <a:ea typeface="Arial MT"/>
                <a:cs typeface="Arial MT"/>
              </a:rPr>
              <a:t>, dos </a:t>
            </a:r>
            <a:r>
              <a:rPr kumimoji="0" lang="pt-PT" altLang="pt-PT" sz="2000" b="0" i="0" u="none" strike="noStrike" cap="none" normalizeH="0" baseline="0" dirty="0" smtClean="0">
                <a:ln>
                  <a:noFill/>
                </a:ln>
                <a:solidFill>
                  <a:schemeClr val="tx1"/>
                </a:solidFill>
                <a:effectLst/>
                <a:latin typeface="+mj-lt"/>
                <a:ea typeface="Arial MT"/>
                <a:cs typeface="Arial MT"/>
              </a:rPr>
              <a:t>quais </a:t>
            </a:r>
            <a:r>
              <a:rPr kumimoji="0" lang="pt-PT" altLang="pt-PT" sz="2000" b="0" i="0" u="none" strike="noStrike" cap="none" normalizeH="0" baseline="0" dirty="0">
                <a:ln>
                  <a:noFill/>
                </a:ln>
                <a:solidFill>
                  <a:schemeClr val="tx1"/>
                </a:solidFill>
                <a:effectLst/>
                <a:latin typeface="+mj-lt"/>
                <a:ea typeface="Arial MT"/>
                <a:cs typeface="Arial MT"/>
              </a:rPr>
              <a:t>um mínimo de 250 pontos deverá ser </a:t>
            </a:r>
            <a:r>
              <a:rPr kumimoji="0" lang="pt-PT" altLang="pt-PT" sz="2000" b="0" i="0" u="none" strike="noStrike" cap="none" normalizeH="0" baseline="0" dirty="0" smtClean="0">
                <a:ln>
                  <a:noFill/>
                </a:ln>
                <a:solidFill>
                  <a:schemeClr val="tx1"/>
                </a:solidFill>
                <a:effectLst/>
                <a:latin typeface="+mj-lt"/>
                <a:ea typeface="Arial MT"/>
                <a:cs typeface="Arial MT"/>
              </a:rPr>
              <a:t>obtido</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000" b="0" i="0" u="none" strike="noStrike" cap="none" normalizeH="0" baseline="0" dirty="0" smtClean="0">
                <a:ln>
                  <a:noFill/>
                </a:ln>
                <a:solidFill>
                  <a:schemeClr val="tx1"/>
                </a:solidFill>
                <a:effectLst/>
                <a:latin typeface="+mj-lt"/>
                <a:ea typeface="Arial MT"/>
                <a:cs typeface="Arial MT"/>
              </a:rPr>
              <a:t> </a:t>
            </a:r>
            <a:r>
              <a:rPr kumimoji="0" lang="pt-PT" altLang="pt-PT" sz="2000" b="0" i="0" u="none" strike="noStrike" cap="none" normalizeH="0" baseline="0" dirty="0">
                <a:ln>
                  <a:noFill/>
                </a:ln>
                <a:solidFill>
                  <a:schemeClr val="tx1"/>
                </a:solidFill>
                <a:effectLst/>
                <a:latin typeface="+mj-lt"/>
                <a:ea typeface="Arial MT"/>
                <a:cs typeface="Arial MT"/>
              </a:rPr>
              <a:t>no Exame Final</a:t>
            </a:r>
            <a:r>
              <a:rPr kumimoji="0" lang="pt-PT" altLang="pt-PT" sz="1000" b="0" i="0" u="none" strike="noStrike" cap="none" normalizeH="0" baseline="0" dirty="0">
                <a:ln>
                  <a:noFill/>
                </a:ln>
                <a:solidFill>
                  <a:schemeClr val="tx1"/>
                </a:solidFill>
                <a:effectLst/>
                <a:latin typeface="Arial" panose="020B0604020202020204" pitchFamily="34" charset="0"/>
                <a:ea typeface="Arial MT"/>
                <a:cs typeface="Arial MT"/>
              </a:rPr>
              <a:t>.</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236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CC34D-5B99-9D2A-A978-B6F6163CD977}"/>
              </a:ext>
            </a:extLst>
          </p:cNvPr>
          <p:cNvSpPr>
            <a:spLocks noGrp="1"/>
          </p:cNvSpPr>
          <p:nvPr>
            <p:ph type="title"/>
          </p:nvPr>
        </p:nvSpPr>
        <p:spPr/>
        <p:txBody>
          <a:bodyPr/>
          <a:lstStyle/>
          <a:p>
            <a:pPr marL="0" indent="0">
              <a:buNone/>
              <a:defRPr/>
            </a:pPr>
            <a:r>
              <a:rPr lang="pt-PT" sz="4400" b="1" u="sng" dirty="0" err="1">
                <a:solidFill>
                  <a:schemeClr val="accent1"/>
                </a:solidFill>
              </a:rPr>
              <a:t>Sub-Tema</a:t>
            </a:r>
            <a:r>
              <a:rPr lang="pt-PT" sz="4400" b="1" u="sng" dirty="0">
                <a:solidFill>
                  <a:schemeClr val="accent1"/>
                </a:solidFill>
              </a:rPr>
              <a:t>: Gestão de Empresas</a:t>
            </a:r>
          </a:p>
        </p:txBody>
      </p:sp>
      <p:sp>
        <p:nvSpPr>
          <p:cNvPr id="3" name="Content Placeholder 2">
            <a:extLst>
              <a:ext uri="{FF2B5EF4-FFF2-40B4-BE49-F238E27FC236}">
                <a16:creationId xmlns:a16="http://schemas.microsoft.com/office/drawing/2014/main" xmlns="" id="{A8FB74ED-9447-1875-C415-E39C82148594}"/>
              </a:ext>
            </a:extLst>
          </p:cNvPr>
          <p:cNvSpPr>
            <a:spLocks noGrp="1"/>
          </p:cNvSpPr>
          <p:nvPr>
            <p:ph idx="1"/>
          </p:nvPr>
        </p:nvSpPr>
        <p:spPr/>
        <p:txBody>
          <a:bodyPr/>
          <a:lstStyle/>
          <a:p>
            <a:pPr marL="0" indent="0">
              <a:buNone/>
              <a:defRPr/>
            </a:pPr>
            <a:endParaRPr lang="pt-PT" sz="3200" b="1" u="sng" dirty="0">
              <a:solidFill>
                <a:schemeClr val="accent1"/>
              </a:solidFill>
              <a:latin typeface="Garamond" panose="02020404030301010803" pitchFamily="18" charset="0"/>
            </a:endParaRPr>
          </a:p>
          <a:p>
            <a:pPr marL="0" indent="0">
              <a:buNone/>
              <a:defRPr/>
            </a:pPr>
            <a:r>
              <a:rPr lang="pt-PT" sz="3200" b="1" u="sng" dirty="0">
                <a:solidFill>
                  <a:schemeClr val="accent1"/>
                </a:solidFill>
                <a:latin typeface="Garamond" panose="02020404030301010803" pitchFamily="18" charset="0"/>
              </a:rPr>
              <a:t>Fundamentos Básicos</a:t>
            </a:r>
          </a:p>
          <a:p>
            <a:pPr marL="342900" lvl="0" indent="-342900">
              <a:lnSpc>
                <a:spcPts val="1355"/>
              </a:lnSpc>
              <a:buFont typeface="Symbol" panose="05050102010706020507" pitchFamily="18" charset="2"/>
              <a:buChar char=""/>
            </a:pPr>
            <a:r>
              <a:rPr lang="pt-PT" sz="3200" dirty="0">
                <a:solidFill>
                  <a:schemeClr val="accent1"/>
                </a:solidFill>
                <a:effectLst/>
                <a:latin typeface="Garamond" panose="02020404030301010803" pitchFamily="18" charset="0"/>
                <a:ea typeface="Arial MT"/>
                <a:cs typeface="Arial MT"/>
              </a:rPr>
              <a:t>Organização </a:t>
            </a:r>
            <a:r>
              <a:rPr lang="pt-PT" sz="3200" dirty="0" err="1">
                <a:solidFill>
                  <a:schemeClr val="accent1"/>
                </a:solidFill>
                <a:effectLst/>
                <a:latin typeface="Garamond" panose="02020404030301010803" pitchFamily="18" charset="0"/>
                <a:ea typeface="Arial MT"/>
                <a:cs typeface="Arial MT"/>
              </a:rPr>
              <a:t>vs</a:t>
            </a:r>
            <a:r>
              <a:rPr lang="pt-PT" sz="3200" dirty="0">
                <a:solidFill>
                  <a:schemeClr val="accent1"/>
                </a:solidFill>
                <a:effectLst/>
                <a:latin typeface="Garamond" panose="02020404030301010803" pitchFamily="18" charset="0"/>
                <a:ea typeface="Arial MT"/>
                <a:cs typeface="Arial MT"/>
              </a:rPr>
              <a:t> </a:t>
            </a:r>
            <a:r>
              <a:rPr lang="pt-PT" sz="3200" dirty="0" smtClean="0">
                <a:solidFill>
                  <a:schemeClr val="accent1"/>
                </a:solidFill>
                <a:effectLst/>
                <a:latin typeface="Garamond" panose="02020404030301010803" pitchFamily="18" charset="0"/>
                <a:ea typeface="Arial MT"/>
                <a:cs typeface="Arial MT"/>
              </a:rPr>
              <a:t>Empresa;</a:t>
            </a:r>
          </a:p>
          <a:p>
            <a:pPr marL="0" lvl="0" indent="0">
              <a:lnSpc>
                <a:spcPts val="1355"/>
              </a:lnSpc>
              <a:buNone/>
            </a:pPr>
            <a:endParaRPr lang="pt-PT" sz="3200" dirty="0">
              <a:solidFill>
                <a:schemeClr val="accent1"/>
              </a:solidFill>
              <a:effectLst/>
              <a:latin typeface="Garamond" panose="02020404030301010803" pitchFamily="18" charset="0"/>
              <a:ea typeface="Arial MT"/>
              <a:cs typeface="Arial MT"/>
            </a:endParaRPr>
          </a:p>
          <a:p>
            <a:pPr marL="742950" lvl="1" indent="-285750">
              <a:lnSpc>
                <a:spcPts val="1355"/>
              </a:lnSpc>
              <a:buFont typeface="Courier New" panose="02070309020205020404" pitchFamily="49" charset="0"/>
              <a:buChar char="o"/>
            </a:pPr>
            <a:r>
              <a:rPr lang="pt-PT" sz="3200" dirty="0" smtClean="0">
                <a:solidFill>
                  <a:schemeClr val="accent1"/>
                </a:solidFill>
                <a:effectLst/>
                <a:latin typeface="Garamond" panose="02020404030301010803" pitchFamily="18" charset="0"/>
                <a:ea typeface="Arial MT"/>
                <a:cs typeface="Arial MT"/>
              </a:rPr>
              <a:t>Conceptualização</a:t>
            </a:r>
          </a:p>
          <a:p>
            <a:pPr marL="457200" lvl="1" indent="0">
              <a:lnSpc>
                <a:spcPts val="1355"/>
              </a:lnSpc>
              <a:buNone/>
            </a:pPr>
            <a:endParaRPr lang="pt-PT" sz="3200" dirty="0">
              <a:solidFill>
                <a:schemeClr val="accent1"/>
              </a:solidFill>
              <a:effectLst/>
              <a:latin typeface="Garamond" panose="02020404030301010803" pitchFamily="18" charset="0"/>
              <a:ea typeface="Arial MT"/>
              <a:cs typeface="Arial MT"/>
            </a:endParaRPr>
          </a:p>
          <a:p>
            <a:pPr marL="742950" lvl="1" indent="-285750">
              <a:lnSpc>
                <a:spcPts val="1355"/>
              </a:lnSpc>
              <a:buFont typeface="Courier New" panose="02070309020205020404" pitchFamily="49" charset="0"/>
              <a:buChar char="o"/>
            </a:pPr>
            <a:r>
              <a:rPr lang="pt-PT" sz="3200" dirty="0">
                <a:solidFill>
                  <a:schemeClr val="accent1"/>
                </a:solidFill>
                <a:effectLst/>
                <a:latin typeface="Garamond" panose="02020404030301010803" pitchFamily="18" charset="0"/>
                <a:ea typeface="Arial MT"/>
                <a:cs typeface="Arial MT"/>
              </a:rPr>
              <a:t>Características e Objectivos</a:t>
            </a:r>
          </a:p>
          <a:p>
            <a:endParaRPr lang="pt-PT" dirty="0"/>
          </a:p>
        </p:txBody>
      </p:sp>
    </p:spTree>
    <p:extLst>
      <p:ext uri="{BB962C8B-B14F-4D97-AF65-F5344CB8AC3E}">
        <p14:creationId xmlns:p14="http://schemas.microsoft.com/office/powerpoint/2010/main" val="147818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32C7C85A-F9BD-C765-16BF-1EE57D7B47AE}"/>
              </a:ext>
            </a:extLst>
          </p:cNvPr>
          <p:cNvGraphicFramePr/>
          <p:nvPr>
            <p:extLst>
              <p:ext uri="{D42A27DB-BD31-4B8C-83A1-F6EECF244321}">
                <p14:modId xmlns:p14="http://schemas.microsoft.com/office/powerpoint/2010/main" val="905997578"/>
              </p:ext>
            </p:extLst>
          </p:nvPr>
        </p:nvGraphicFramePr>
        <p:xfrm>
          <a:off x="776377" y="719666"/>
          <a:ext cx="107312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036AFF8C-1936-99B5-6442-2FF17CCD6E93}"/>
              </a:ext>
            </a:extLst>
          </p:cNvPr>
          <p:cNvSpPr txBox="1">
            <a:spLocks noChangeArrowheads="1"/>
          </p:cNvSpPr>
          <p:nvPr/>
        </p:nvSpPr>
        <p:spPr bwMode="auto">
          <a:xfrm>
            <a:off x="776377" y="1048039"/>
            <a:ext cx="2897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200" b="1" u="sng" dirty="0">
                <a:solidFill>
                  <a:schemeClr val="accent1"/>
                </a:solidFill>
                <a:latin typeface="Garamond" panose="02020404030301010803" pitchFamily="18" charset="0"/>
              </a:rPr>
              <a:t>Etimologia</a:t>
            </a:r>
          </a:p>
        </p:txBody>
      </p:sp>
      <p:sp>
        <p:nvSpPr>
          <p:cNvPr id="8" name="TextBox 7">
            <a:extLst>
              <a:ext uri="{FF2B5EF4-FFF2-40B4-BE49-F238E27FC236}">
                <a16:creationId xmlns:a16="http://schemas.microsoft.com/office/drawing/2014/main" xmlns="" id="{D6E04399-1369-95E0-53CC-AE4D783A89EB}"/>
              </a:ext>
            </a:extLst>
          </p:cNvPr>
          <p:cNvSpPr txBox="1"/>
          <p:nvPr/>
        </p:nvSpPr>
        <p:spPr>
          <a:xfrm>
            <a:off x="9725891" y="4759036"/>
            <a:ext cx="1781747" cy="276999"/>
          </a:xfrm>
          <a:prstGeom prst="rect">
            <a:avLst/>
          </a:prstGeom>
          <a:noFill/>
        </p:spPr>
        <p:txBody>
          <a:bodyPr wrap="square" rtlCol="0">
            <a:spAutoFit/>
          </a:bodyPr>
          <a:lstStyle/>
          <a:p>
            <a:r>
              <a:rPr lang="pt-PT" sz="1200" b="0" i="0" u="none" strike="noStrike" kern="1200" baseline="0" dirty="0">
                <a:solidFill>
                  <a:schemeClr val="tx1"/>
                </a:solidFill>
                <a:latin typeface="+mn-lt"/>
                <a:ea typeface="+mn-ea"/>
                <a:cs typeface="+mn-cs"/>
              </a:rPr>
              <a:t>(MORGAN, 1996, p. 24).</a:t>
            </a:r>
            <a:endParaRPr lang="pt-PT" sz="1200" dirty="0"/>
          </a:p>
        </p:txBody>
      </p:sp>
    </p:spTree>
    <p:extLst>
      <p:ext uri="{BB962C8B-B14F-4D97-AF65-F5344CB8AC3E}">
        <p14:creationId xmlns:p14="http://schemas.microsoft.com/office/powerpoint/2010/main" val="226626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565730-CC34-B963-EA0F-40E41200358D}"/>
              </a:ext>
            </a:extLst>
          </p:cNvPr>
          <p:cNvSpPr>
            <a:spLocks noGrp="1"/>
          </p:cNvSpPr>
          <p:nvPr>
            <p:ph idx="1"/>
          </p:nvPr>
        </p:nvSpPr>
        <p:spPr>
          <a:xfrm>
            <a:off x="484909" y="495587"/>
            <a:ext cx="11204864" cy="5842867"/>
          </a:xfrm>
        </p:spPr>
        <p:txBody>
          <a:bodyPr>
            <a:normAutofit fontScale="25000" lnSpcReduction="20000"/>
          </a:bodyPr>
          <a:lstStyle/>
          <a:p>
            <a:pPr marL="0" indent="0">
              <a:lnSpc>
                <a:spcPct val="150000"/>
              </a:lnSpc>
              <a:buNone/>
            </a:pPr>
            <a:r>
              <a:rPr lang="pt-PT" altLang="pt-PT" sz="12000" b="1" u="sng" dirty="0">
                <a:solidFill>
                  <a:schemeClr val="accent1"/>
                </a:solidFill>
                <a:latin typeface="Garamond" panose="02020404030301010803" pitchFamily="18" charset="0"/>
                <a:cs typeface="Arial" panose="020B0604020202020204" pitchFamily="34" charset="0"/>
              </a:rPr>
              <a:t>O que é uma Organização?</a:t>
            </a:r>
          </a:p>
          <a:p>
            <a:pPr marL="0" indent="0">
              <a:lnSpc>
                <a:spcPct val="150000"/>
              </a:lnSpc>
              <a:buNone/>
            </a:pPr>
            <a:endParaRPr lang="pt-PT" altLang="pt-PT" sz="2800" b="1" u="sng" dirty="0">
              <a:solidFill>
                <a:schemeClr val="accent1"/>
              </a:solidFill>
              <a:latin typeface="+mj-lt"/>
              <a:cs typeface="Arial" panose="020B0604020202020204" pitchFamily="34" charset="0"/>
            </a:endParaRPr>
          </a:p>
          <a:p>
            <a:pPr algn="just">
              <a:lnSpc>
                <a:spcPct val="150000"/>
              </a:lnSpc>
            </a:pPr>
            <a:r>
              <a:rPr lang="pt-PT" altLang="pt-PT" sz="11200" dirty="0">
                <a:latin typeface="Garamond" panose="02020404030301010803" pitchFamily="18" charset="0"/>
                <a:cs typeface="Arial" panose="020B0604020202020204" pitchFamily="34" charset="0"/>
              </a:rPr>
              <a:t>Uma </a:t>
            </a:r>
            <a:r>
              <a:rPr lang="pt-PT" altLang="pt-PT" sz="11200" b="1" u="sng" dirty="0">
                <a:latin typeface="Garamond" panose="02020404030301010803" pitchFamily="18" charset="0"/>
                <a:cs typeface="Arial" panose="020B0604020202020204" pitchFamily="34" charset="0"/>
              </a:rPr>
              <a:t>organização é uma entidade social, constituída por duas ou mais pessoas</a:t>
            </a:r>
            <a:r>
              <a:rPr lang="pt-PT" altLang="pt-PT" sz="11200" dirty="0">
                <a:latin typeface="Garamond" panose="02020404030301010803" pitchFamily="18" charset="0"/>
                <a:cs typeface="Arial" panose="020B0604020202020204" pitchFamily="34" charset="0"/>
              </a:rPr>
              <a:t>, estruturada voluntariamente e orientada para atingir metas e objectivos bem definidos.</a:t>
            </a:r>
          </a:p>
          <a:p>
            <a:pPr algn="just">
              <a:lnSpc>
                <a:spcPct val="150000"/>
              </a:lnSpc>
            </a:pPr>
            <a:endParaRPr lang="pt-PT" altLang="pt-PT" sz="8600" dirty="0" smtClean="0">
              <a:latin typeface="Garamond" panose="02020404030301010803" pitchFamily="18" charset="0"/>
              <a:cs typeface="Arial" panose="020B0604020202020204" pitchFamily="34" charset="0"/>
            </a:endParaRPr>
          </a:p>
          <a:p>
            <a:pPr algn="just">
              <a:lnSpc>
                <a:spcPct val="150000"/>
              </a:lnSpc>
            </a:pPr>
            <a:endParaRPr lang="pt-PT" altLang="pt-PT" sz="8600" dirty="0">
              <a:latin typeface="Garamond" panose="02020404030301010803" pitchFamily="18" charset="0"/>
              <a:cs typeface="Arial" panose="020B0604020202020204" pitchFamily="34" charset="0"/>
            </a:endParaRPr>
          </a:p>
          <a:p>
            <a:pPr algn="just">
              <a:lnSpc>
                <a:spcPct val="150000"/>
              </a:lnSpc>
            </a:pPr>
            <a:r>
              <a:rPr lang="pt-PT" altLang="pt-PT" sz="11200" dirty="0">
                <a:latin typeface="Garamond" panose="02020404030301010803" pitchFamily="18" charset="0"/>
                <a:cs typeface="Arial" panose="020B0604020202020204" pitchFamily="34" charset="0"/>
              </a:rPr>
              <a:t>Para Maximiano (2004), “</a:t>
            </a:r>
            <a:r>
              <a:rPr lang="pt-PT" altLang="pt-PT" sz="11200" b="1" u="sng" dirty="0">
                <a:latin typeface="Garamond" panose="02020404030301010803" pitchFamily="18" charset="0"/>
                <a:cs typeface="Arial" panose="020B0604020202020204" pitchFamily="34" charset="0"/>
              </a:rPr>
              <a:t>uma organização é um sistema de recursos que, através dos processos de transformação e divisão do trabalho</a:t>
            </a:r>
            <a:r>
              <a:rPr lang="pt-PT" altLang="pt-PT" sz="11200" dirty="0">
                <a:latin typeface="Garamond" panose="02020404030301010803" pitchFamily="18" charset="0"/>
                <a:cs typeface="Arial" panose="020B0604020202020204" pitchFamily="34" charset="0"/>
              </a:rPr>
              <a:t>, procura realizar algum tipo de objectivo ou conjunto de objectivos</a:t>
            </a:r>
            <a:r>
              <a:rPr lang="pt-PT" altLang="pt-PT" sz="8600" dirty="0">
                <a:latin typeface="Garamond" panose="02020404030301010803" pitchFamily="18" charset="0"/>
                <a:cs typeface="Arial" panose="020B0604020202020204" pitchFamily="34" charset="0"/>
              </a:rPr>
              <a:t>”. </a:t>
            </a:r>
          </a:p>
          <a:p>
            <a:pPr algn="just">
              <a:lnSpc>
                <a:spcPct val="150000"/>
              </a:lnSpc>
            </a:pPr>
            <a:endParaRPr lang="pt-PT" altLang="pt-PT" sz="8600" dirty="0">
              <a:latin typeface="Garamond" panose="02020404030301010803" pitchFamily="18" charset="0"/>
              <a:cs typeface="Arial" panose="020B0604020202020204" pitchFamily="34" charset="0"/>
            </a:endParaRPr>
          </a:p>
          <a:p>
            <a:pPr marL="0" indent="0" algn="just">
              <a:lnSpc>
                <a:spcPct val="150000"/>
              </a:lnSpc>
              <a:buNone/>
            </a:pPr>
            <a:r>
              <a:rPr lang="pt-PT" altLang="pt-PT" sz="6200" dirty="0" smtClean="0">
                <a:latin typeface="+mj-lt"/>
                <a:cs typeface="Arial" panose="020B0604020202020204" pitchFamily="34" charset="0"/>
              </a:rPr>
              <a:t>.</a:t>
            </a:r>
            <a:endParaRPr lang="pt-PT" altLang="pt-PT" sz="6200" dirty="0">
              <a:latin typeface="+mj-lt"/>
              <a:cs typeface="Times New Roman" panose="02020603050405020304" pitchFamily="18" charset="0"/>
            </a:endParaRPr>
          </a:p>
          <a:p>
            <a:endParaRPr lang="pt-PT" dirty="0"/>
          </a:p>
        </p:txBody>
      </p:sp>
    </p:spTree>
    <p:extLst>
      <p:ext uri="{BB962C8B-B14F-4D97-AF65-F5344CB8AC3E}">
        <p14:creationId xmlns:p14="http://schemas.microsoft.com/office/powerpoint/2010/main" val="266853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TotalTime>
  <Words>1982</Words>
  <Application>Microsoft Office PowerPoint</Application>
  <PresentationFormat>Widescreen</PresentationFormat>
  <Paragraphs>316</Paragraphs>
  <Slides>44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44</vt:i4>
      </vt:variant>
    </vt:vector>
  </HeadingPairs>
  <TitlesOfParts>
    <vt:vector size="61" baseType="lpstr">
      <vt:lpstr>Abadi</vt:lpstr>
      <vt:lpstr>-apple-system</vt:lpstr>
      <vt:lpstr>Aptos</vt:lpstr>
      <vt:lpstr>Aptos (Body)</vt:lpstr>
      <vt:lpstr>Aptos Body</vt:lpstr>
      <vt:lpstr>Aptos Display</vt:lpstr>
      <vt:lpstr>Arial</vt:lpstr>
      <vt:lpstr>Arial MT</vt:lpstr>
      <vt:lpstr>Calibri</vt:lpstr>
      <vt:lpstr>Cambria</vt:lpstr>
      <vt:lpstr>Courier New</vt:lpstr>
      <vt:lpstr>Garamond</vt:lpstr>
      <vt:lpstr>Gill Sans MT</vt:lpstr>
      <vt:lpstr>Lapidary333BT-Roman</vt:lpstr>
      <vt:lpstr>Symbol</vt:lpstr>
      <vt:lpstr>Times New Roman</vt:lpstr>
      <vt:lpstr>Office Theme</vt:lpstr>
      <vt:lpstr> INSTITUTO SUPERIOR DE TRANSPORTES E COMUNICAÇÃO</vt:lpstr>
      <vt:lpstr>Aula 1 e 2</vt:lpstr>
      <vt:lpstr>PowerPoint Presentation</vt:lpstr>
      <vt:lpstr>Conteúdo Programático</vt:lpstr>
      <vt:lpstr>METODOLOGIA DE ENSINO-APRENDIZAGEM</vt:lpstr>
      <vt:lpstr>AVALIAÇÃO E APROVAÇÃO</vt:lpstr>
      <vt:lpstr>Sub-Tema: Gestão de Empresas</vt:lpstr>
      <vt:lpstr>PowerPoint Presentation</vt:lpstr>
      <vt:lpstr>PowerPoint Presentation</vt:lpstr>
      <vt:lpstr>O que é uma Organização? </vt:lpstr>
      <vt:lpstr>“A sociedade moderna é uma sociedade de organizações” (ETZIONI, 1967a, p. 173). </vt:lpstr>
      <vt:lpstr>Porquê existem as organizações? </vt:lpstr>
      <vt:lpstr>Características de uma organização</vt:lpstr>
      <vt:lpstr>Características de uma organização</vt:lpstr>
      <vt:lpstr>PowerPoint Presentation</vt:lpstr>
      <vt:lpstr>Tipos de organizações sem fins lucrativos  Associações de classe ou de representação de categoria económica ou profissional Associações de voluntariado com âmbito benemérito ou humanitário. Instituições religiosas ou associações de fiéis dedicadas ao apostolado ou disseminação de crenças Entidades que promovam o bem ou serviços a um determinado grupo de associados.   Por exemplo: clubes, associações de moradores, etc. Associações com objectivos sociais que, visam o princípio da universalização dos serviços. Por exemplo: promoções de patrimónios históricos, da saúde; preservação do meio ambiente, etc. Fundações Privadas </vt:lpstr>
      <vt:lpstr>PowerPoint Presentation</vt:lpstr>
      <vt:lpstr>PowerPoint Presentation</vt:lpstr>
      <vt:lpstr>Características de organizações com fins lucrativos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SUPERIOR DE TRANSPORTES E COMUNICAÇÃO</dc:title>
  <dc:creator>Asula Manjichi</dc:creator>
  <cp:lastModifiedBy>JUMA</cp:lastModifiedBy>
  <cp:revision>9</cp:revision>
  <dcterms:created xsi:type="dcterms:W3CDTF">2024-07-28T07:15:06Z</dcterms:created>
  <dcterms:modified xsi:type="dcterms:W3CDTF">2024-07-28T14:02:14Z</dcterms:modified>
</cp:coreProperties>
</file>